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DEB4EA"/>
    <a:srgbClr val="F8C8F8"/>
    <a:srgbClr val="F9D3EB"/>
    <a:srgbClr val="FEF8FE"/>
    <a:srgbClr val="EA70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CA2D0-014F-445F-BEE5-0869BB9AAA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864B869-BB45-4FD5-ABB6-E05EE4E3B5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3A789D4-2640-406E-B8DE-A35B1F9BFA11}"/>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367F63F7-8ABB-4EB8-B203-5C66FD2BDD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E5CFE5-E403-417A-97C8-1F919D0D6E3D}"/>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282202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0EE5-0B30-42E1-BE5E-6383D90981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C69196-0695-483D-9FA7-2E2B5C31B0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880D3-40E0-4D99-A04F-E412D284E233}"/>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4EF07F1B-433E-4052-BAC6-F998A20B32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82AA3C-53A7-4270-A487-2B34F8BC236F}"/>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23157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85D5F-511F-4CC5-8F8F-9E58220A57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D200A3-F98C-4108-8012-8F271B059C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61AA60-A2AD-48F9-AEBE-0FC170A0FC8A}"/>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6977C148-37EA-41AA-B979-2576A81CCB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FDDE73-40FB-4C76-A6EA-D7B975DF659C}"/>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314055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48BFF-A89E-408B-98A1-CD3CF1F27C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7B42C2-2647-47F4-B872-396A981A699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919DAF8-62C8-47CF-B391-674CA2E654A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F691D8D-83E8-4FBC-84F8-662E0759A9B4}"/>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6" name="Footer Placeholder 5">
            <a:extLst>
              <a:ext uri="{FF2B5EF4-FFF2-40B4-BE49-F238E27FC236}">
                <a16:creationId xmlns:a16="http://schemas.microsoft.com/office/drawing/2014/main" id="{4FCDC5A2-8AB9-4BC9-8B19-EDC241F99E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8F2196-022C-4DBC-8E8E-D7C30BD47208}"/>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4234591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91F9-780C-4069-84D3-BAD4CC5F553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AE03CB-A2D3-439B-94EF-8457539732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504E70-739C-4E80-A42B-F5D76DECF6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A5B155-BF38-4C50-BEA3-84F909E3E9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14D275F-43D6-40DB-BD85-DFFFEA433B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728252A-7971-4178-9EB9-602DF9635DC9}"/>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8" name="Footer Placeholder 7">
            <a:extLst>
              <a:ext uri="{FF2B5EF4-FFF2-40B4-BE49-F238E27FC236}">
                <a16:creationId xmlns:a16="http://schemas.microsoft.com/office/drawing/2014/main" id="{2F65A8BC-5204-48CC-A3B8-9D3DE63276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F17158-CB73-48D4-B814-23CC2EF079EA}"/>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3098414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C87A-616F-407B-B705-98F55D08C03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9DDA9A-8B1F-4702-990D-77790DACB252}"/>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4" name="Footer Placeholder 3">
            <a:extLst>
              <a:ext uri="{FF2B5EF4-FFF2-40B4-BE49-F238E27FC236}">
                <a16:creationId xmlns:a16="http://schemas.microsoft.com/office/drawing/2014/main" id="{FA0B5D15-0A6C-4547-B88E-42B72750715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D0AE646-445D-407F-B4A1-6D3F8E8403C9}"/>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2677094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9E80B9-C1AB-4C24-8120-3C1B1B0782F9}"/>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3" name="Footer Placeholder 2">
            <a:extLst>
              <a:ext uri="{FF2B5EF4-FFF2-40B4-BE49-F238E27FC236}">
                <a16:creationId xmlns:a16="http://schemas.microsoft.com/office/drawing/2014/main" id="{401301EE-EE1D-45A2-A594-C48EC6F8A4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C5823C-5EA0-4D4F-B874-812A8D4BDD57}"/>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1313773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D863-3726-46D4-AB77-33E9EB1CFE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6775B1-5CBD-4AE3-9C44-402FF5CF2B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74B07D-8278-4AD3-BD28-6092BF5FA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F8FA86-2872-4896-8F83-27B55A847F43}"/>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6" name="Footer Placeholder 5">
            <a:extLst>
              <a:ext uri="{FF2B5EF4-FFF2-40B4-BE49-F238E27FC236}">
                <a16:creationId xmlns:a16="http://schemas.microsoft.com/office/drawing/2014/main" id="{BA02C8E9-EE66-44ED-9B24-45F0BA558F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C19FC7-4C9D-471B-A301-896C22398B88}"/>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820258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5A8E-92BA-4040-84C3-A5D374C905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4C7CA2-FAF7-4A45-9B2C-BA27EE679D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8143BBC-B6FD-46AC-B28F-DA6197198B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27F857-8845-4BE1-A8A3-B917969E761E}"/>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6" name="Footer Placeholder 5">
            <a:extLst>
              <a:ext uri="{FF2B5EF4-FFF2-40B4-BE49-F238E27FC236}">
                <a16:creationId xmlns:a16="http://schemas.microsoft.com/office/drawing/2014/main" id="{E03B6E03-A098-49B9-A204-06447B4051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593FF7-3098-468D-92CE-E6C3CCA47EC0}"/>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121360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8DA3B-61C2-44A0-B80F-DC05F6C4C8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68B87C-D5A6-425A-B5CD-58A2441945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8BBE5E-404C-43C5-92A6-8BDA701EC7ED}"/>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B9125457-6FB2-4390-B370-9F791CFA6B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852737-1D16-46AD-BC92-515CFD0FF1A8}"/>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1385695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BDC7D9-4E69-4787-9895-73C27D23935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EBF03E-535C-40FA-B14B-041CA51CA88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252D03-12D9-4401-B04C-F4C30ECD3A67}"/>
              </a:ext>
            </a:extLst>
          </p:cNvPr>
          <p:cNvSpPr>
            <a:spLocks noGrp="1"/>
          </p:cNvSpPr>
          <p:nvPr>
            <p:ph type="dt" sz="half" idx="10"/>
          </p:nvPr>
        </p:nvSpPr>
        <p:spPr/>
        <p:txBody>
          <a:body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FE27F0D4-6E63-4AB5-B751-6AD052E20C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AFE17-96A1-4817-9AEE-B2EA0446A39F}"/>
              </a:ext>
            </a:extLst>
          </p:cNvPr>
          <p:cNvSpPr>
            <a:spLocks noGrp="1"/>
          </p:cNvSpPr>
          <p:nvPr>
            <p:ph type="sldNum" sz="quarter" idx="12"/>
          </p:nvPr>
        </p:nvSpPr>
        <p:spPr/>
        <p:txBody>
          <a:bodyPr/>
          <a:lstStyle/>
          <a:p>
            <a:fld id="{45D34C5F-3B04-4324-9736-6ECEDE97F753}" type="slidenum">
              <a:rPr lang="en-GB" smtClean="0"/>
              <a:t>‹#›</a:t>
            </a:fld>
            <a:endParaRPr lang="en-GB"/>
          </a:p>
        </p:txBody>
      </p:sp>
    </p:spTree>
    <p:extLst>
      <p:ext uri="{BB962C8B-B14F-4D97-AF65-F5344CB8AC3E}">
        <p14:creationId xmlns:p14="http://schemas.microsoft.com/office/powerpoint/2010/main" val="2455694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905B7D-E4FA-44EC-97C2-1F0501E3DC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42F0FA-C98C-4CEF-A7CC-4959C9E292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ED8217-E307-454E-9C5D-685DD7F9DD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3B19B-FD2F-49CE-AA7B-362BA222D0F6}" type="datetimeFigureOut">
              <a:rPr lang="en-GB" smtClean="0"/>
              <a:t>13/09/2026</a:t>
            </a:fld>
            <a:endParaRPr lang="en-GB"/>
          </a:p>
        </p:txBody>
      </p:sp>
      <p:sp>
        <p:nvSpPr>
          <p:cNvPr id="5" name="Footer Placeholder 4">
            <a:extLst>
              <a:ext uri="{FF2B5EF4-FFF2-40B4-BE49-F238E27FC236}">
                <a16:creationId xmlns:a16="http://schemas.microsoft.com/office/drawing/2014/main" id="{D6016C75-A09F-4410-86D3-6895571CD2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C0B5E4A-26C4-4B73-B680-040CA4C764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D34C5F-3B04-4324-9736-6ECEDE97F753}" type="slidenum">
              <a:rPr lang="en-GB" smtClean="0"/>
              <a:t>‹#›</a:t>
            </a:fld>
            <a:endParaRPr lang="en-GB"/>
          </a:p>
        </p:txBody>
      </p:sp>
    </p:spTree>
    <p:extLst>
      <p:ext uri="{BB962C8B-B14F-4D97-AF65-F5344CB8AC3E}">
        <p14:creationId xmlns:p14="http://schemas.microsoft.com/office/powerpoint/2010/main" val="880445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18" Type="http://schemas.openxmlformats.org/officeDocument/2006/relationships/image" Target="../media/image10.png"/><Relationship Id="rId3" Type="http://schemas.microsoft.com/office/2007/relationships/hdphoto" Target="../media/hdphoto1.wdp"/><Relationship Id="rId7" Type="http://schemas.openxmlformats.org/officeDocument/2006/relationships/image" Target="../media/image4.png"/><Relationship Id="rId12" Type="http://schemas.openxmlformats.org/officeDocument/2006/relationships/image" Target="../media/image7.png"/><Relationship Id="rId17" Type="http://schemas.microsoft.com/office/2007/relationships/hdphoto" Target="../media/hdphoto7.wdp"/><Relationship Id="rId2" Type="http://schemas.openxmlformats.org/officeDocument/2006/relationships/image" Target="../media/image1.png"/><Relationship Id="rId16"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3.png"/><Relationship Id="rId15" Type="http://schemas.microsoft.com/office/2007/relationships/hdphoto" Target="../media/hdphoto6.wdp"/><Relationship Id="rId10" Type="http://schemas.openxmlformats.org/officeDocument/2006/relationships/image" Target="../media/image6.png"/><Relationship Id="rId19" Type="http://schemas.microsoft.com/office/2007/relationships/hdphoto" Target="../media/hdphoto8.wdp"/><Relationship Id="rId4" Type="http://schemas.openxmlformats.org/officeDocument/2006/relationships/image" Target="../media/image2.png"/><Relationship Id="rId9" Type="http://schemas.microsoft.com/office/2007/relationships/hdphoto" Target="../media/hdphoto3.wdp"/><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hdphoto" Target="../media/hdphoto13.wdp"/><Relationship Id="rId5" Type="http://schemas.microsoft.com/office/2007/relationships/hdphoto" Target="../media/hdphoto10.wdp"/><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1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18E418-A8FF-4850-BA9D-AC8F93277C20}"/>
              </a:ext>
            </a:extLst>
          </p:cNvPr>
          <p:cNvSpPr txBox="1"/>
          <p:nvPr/>
        </p:nvSpPr>
        <p:spPr>
          <a:xfrm>
            <a:off x="2557669" y="142536"/>
            <a:ext cx="7076661" cy="523220"/>
          </a:xfrm>
          <a:prstGeom prst="rect">
            <a:avLst/>
          </a:prstGeom>
          <a:noFill/>
        </p:spPr>
        <p:txBody>
          <a:bodyPr wrap="square" rtlCol="0">
            <a:spAutoFit/>
          </a:bodyPr>
          <a:lstStyle/>
          <a:p>
            <a:pPr algn="ctr"/>
            <a:r>
              <a:rPr lang="en-GB" sz="2800" b="1" dirty="0">
                <a:latin typeface="HfW precursive" panose="00000500000000000000" pitchFamily="2" charset="0"/>
              </a:rPr>
              <a:t>Welcome to Reception!</a:t>
            </a:r>
          </a:p>
        </p:txBody>
      </p:sp>
      <p:sp>
        <p:nvSpPr>
          <p:cNvPr id="5" name="TextBox 4">
            <a:extLst>
              <a:ext uri="{FF2B5EF4-FFF2-40B4-BE49-F238E27FC236}">
                <a16:creationId xmlns:a16="http://schemas.microsoft.com/office/drawing/2014/main" id="{8CE4DAD1-4F23-43C2-8037-585D39CE4AAD}"/>
              </a:ext>
            </a:extLst>
          </p:cNvPr>
          <p:cNvSpPr txBox="1"/>
          <p:nvPr/>
        </p:nvSpPr>
        <p:spPr>
          <a:xfrm>
            <a:off x="233931" y="756803"/>
            <a:ext cx="5742278" cy="2369880"/>
          </a:xfrm>
          <a:prstGeom prst="rect">
            <a:avLst/>
          </a:prstGeom>
          <a:solidFill>
            <a:schemeClr val="accent4">
              <a:lumMod val="40000"/>
              <a:lumOff val="60000"/>
            </a:schemeClr>
          </a:solidFill>
          <a:ln w="57150">
            <a:solidFill>
              <a:schemeClr val="tx1"/>
            </a:solidFill>
          </a:ln>
        </p:spPr>
        <p:txBody>
          <a:bodyPr wrap="square" rtlCol="0">
            <a:spAutoFit/>
          </a:bodyPr>
          <a:lstStyle/>
          <a:p>
            <a:endParaRPr lang="en-GB" dirty="0"/>
          </a:p>
          <a:p>
            <a:endParaRPr lang="en-GB" dirty="0"/>
          </a:p>
          <a:p>
            <a:r>
              <a:rPr lang="en-GB" sz="1600" dirty="0">
                <a:latin typeface="HfW precursive" panose="00000500000000000000" pitchFamily="2" charset="0"/>
              </a:rPr>
              <a:t>Our topics for the first half term are ‘All about me’ and ‘Autumn’. We will spend the first couple of weeks getting to know all about ourselves and complete lots of fun activities to show our interests and who we live with. We will then learn about the season ‘Autumn’. We will look at the signs of Autumn and what happens to the leaves.</a:t>
            </a:r>
          </a:p>
          <a:p>
            <a:endParaRPr lang="en-GB" sz="1600" dirty="0">
              <a:latin typeface="HfW precursive" panose="00000500000000000000" pitchFamily="2" charset="0"/>
            </a:endParaRPr>
          </a:p>
        </p:txBody>
      </p:sp>
      <p:sp>
        <p:nvSpPr>
          <p:cNvPr id="6" name="TextBox 5">
            <a:extLst>
              <a:ext uri="{FF2B5EF4-FFF2-40B4-BE49-F238E27FC236}">
                <a16:creationId xmlns:a16="http://schemas.microsoft.com/office/drawing/2014/main" id="{2DB7DF51-19DE-4F7E-90C5-A4628F31EBFD}"/>
              </a:ext>
            </a:extLst>
          </p:cNvPr>
          <p:cNvSpPr txBox="1"/>
          <p:nvPr/>
        </p:nvSpPr>
        <p:spPr>
          <a:xfrm>
            <a:off x="6096000" y="746134"/>
            <a:ext cx="5952090" cy="2123658"/>
          </a:xfrm>
          <a:prstGeom prst="rect">
            <a:avLst/>
          </a:prstGeom>
          <a:solidFill>
            <a:schemeClr val="bg2">
              <a:lumMod val="90000"/>
            </a:schemeClr>
          </a:solidFill>
          <a:ln w="57150">
            <a:solidFill>
              <a:schemeClr val="tx1"/>
            </a:solidFill>
          </a:ln>
        </p:spPr>
        <p:txBody>
          <a:bodyPr wrap="square" rtlCol="0">
            <a:spAutoFit/>
          </a:bodyPr>
          <a:lstStyle/>
          <a:p>
            <a:endParaRPr lang="en-GB" dirty="0"/>
          </a:p>
          <a:p>
            <a:endParaRPr lang="en-GB" dirty="0"/>
          </a:p>
          <a:p>
            <a:r>
              <a:rPr lang="en-GB" sz="1600" dirty="0">
                <a:latin typeface="HfW precursive" panose="00000500000000000000" pitchFamily="2" charset="0"/>
              </a:rPr>
              <a:t>In the second half of Autumn term, we will be looking at the topics ‘Castles, Knights and Dragons’ and ‘Christmas’. We will read a number of stories involving castles, knights and dragons. We will also make our own castles using a range of materials.  We will then move onto learning about ‘Christmas’. We will focus on the Nativity Story, make our own Christmas decorations and look at the season of ‘Winter’. </a:t>
            </a:r>
          </a:p>
        </p:txBody>
      </p:sp>
      <p:sp>
        <p:nvSpPr>
          <p:cNvPr id="9" name="Rectangle 8">
            <a:extLst>
              <a:ext uri="{FF2B5EF4-FFF2-40B4-BE49-F238E27FC236}">
                <a16:creationId xmlns:a16="http://schemas.microsoft.com/office/drawing/2014/main" id="{519C1E95-38AC-4D8C-82C2-F2255A5BD14B}"/>
              </a:ext>
            </a:extLst>
          </p:cNvPr>
          <p:cNvSpPr/>
          <p:nvPr/>
        </p:nvSpPr>
        <p:spPr>
          <a:xfrm>
            <a:off x="9099479" y="304288"/>
            <a:ext cx="184731" cy="923330"/>
          </a:xfrm>
          <a:prstGeom prst="rect">
            <a:avLst/>
          </a:prstGeom>
          <a:noFill/>
        </p:spPr>
        <p:txBody>
          <a:bodyPr wrap="none" lIns="91440" tIns="45720" rIns="91440" bIns="45720">
            <a:spAutoFit/>
          </a:bodyPr>
          <a:lstStyle/>
          <a:p>
            <a:pPr algn="ctr"/>
            <a:endParaRPr lang="en-US" sz="5400" b="1" cap="none" spc="0" dirty="0">
              <a:ln w="12700" cmpd="sng">
                <a:solidFill>
                  <a:schemeClr val="accent4">
                    <a:lumMod val="75000"/>
                  </a:schemeClr>
                </a:solidFill>
                <a:prstDash val="solid"/>
              </a:ln>
              <a:solidFill>
                <a:schemeClr val="accent2">
                  <a:lumMod val="40000"/>
                  <a:lumOff val="60000"/>
                </a:schemeClr>
              </a:solidFill>
              <a:effectLst/>
            </a:endParaRPr>
          </a:p>
        </p:txBody>
      </p:sp>
      <p:sp>
        <p:nvSpPr>
          <p:cNvPr id="18" name="TextBox 17">
            <a:extLst>
              <a:ext uri="{FF2B5EF4-FFF2-40B4-BE49-F238E27FC236}">
                <a16:creationId xmlns:a16="http://schemas.microsoft.com/office/drawing/2014/main" id="{815E0E74-CFCB-44A3-86CF-8542D1A9B68F}"/>
              </a:ext>
            </a:extLst>
          </p:cNvPr>
          <p:cNvSpPr txBox="1"/>
          <p:nvPr/>
        </p:nvSpPr>
        <p:spPr>
          <a:xfrm>
            <a:off x="6150868" y="2999402"/>
            <a:ext cx="5897222" cy="3293209"/>
          </a:xfrm>
          <a:prstGeom prst="rect">
            <a:avLst/>
          </a:prstGeom>
          <a:solidFill>
            <a:schemeClr val="accent1">
              <a:lumMod val="40000"/>
              <a:lumOff val="60000"/>
            </a:schemeClr>
          </a:solidFill>
          <a:ln w="57150">
            <a:solidFill>
              <a:schemeClr val="tx1"/>
            </a:solidFill>
          </a:ln>
        </p:spPr>
        <p:txBody>
          <a:bodyPr wrap="square" rtlCol="0">
            <a:spAutoFit/>
          </a:bodyPr>
          <a:lstStyle/>
          <a:p>
            <a:r>
              <a:rPr lang="en-GB" sz="1600" b="1" dirty="0">
                <a:latin typeface="HfW precursive" panose="00000500000000000000" pitchFamily="2" charset="0"/>
              </a:rPr>
              <a:t>Key dates:</a:t>
            </a:r>
          </a:p>
          <a:p>
            <a:r>
              <a:rPr lang="en-GB" sz="1600" dirty="0">
                <a:latin typeface="HfW precursive" panose="00000500000000000000" pitchFamily="2" charset="0"/>
              </a:rPr>
              <a:t>Monday 14</a:t>
            </a:r>
            <a:r>
              <a:rPr lang="en-GB" sz="1600" baseline="30000" dirty="0">
                <a:latin typeface="HfW precursive" panose="00000500000000000000" pitchFamily="2" charset="0"/>
              </a:rPr>
              <a:t>th</a:t>
            </a:r>
            <a:r>
              <a:rPr lang="en-GB" sz="1600" dirty="0">
                <a:latin typeface="HfW precursive" panose="00000500000000000000" pitchFamily="2" charset="0"/>
              </a:rPr>
              <a:t> – Friday 18</a:t>
            </a:r>
            <a:r>
              <a:rPr lang="en-GB" sz="1600" baseline="30000" dirty="0">
                <a:latin typeface="HfW precursive" panose="00000500000000000000" pitchFamily="2" charset="0"/>
              </a:rPr>
              <a:t>th</a:t>
            </a:r>
            <a:r>
              <a:rPr lang="en-GB" sz="1600" dirty="0">
                <a:latin typeface="HfW precursive" panose="00000500000000000000" pitchFamily="2" charset="0"/>
              </a:rPr>
              <a:t> September: Reception in all day (3:10pm)</a:t>
            </a:r>
          </a:p>
          <a:p>
            <a:r>
              <a:rPr lang="en-GB" sz="1600" dirty="0">
                <a:latin typeface="HfW precursive" panose="00000500000000000000" pitchFamily="2" charset="0"/>
              </a:rPr>
              <a:t>Friday 18</a:t>
            </a:r>
            <a:r>
              <a:rPr lang="en-GB" sz="1600" baseline="30000" dirty="0">
                <a:latin typeface="HfW precursive" panose="00000500000000000000" pitchFamily="2" charset="0"/>
              </a:rPr>
              <a:t>th</a:t>
            </a:r>
            <a:r>
              <a:rPr lang="en-GB" sz="1600" dirty="0">
                <a:latin typeface="HfW precursive" panose="00000500000000000000" pitchFamily="2" charset="0"/>
              </a:rPr>
              <a:t> September: Reception Initial Parents’ Meeting at 4pm</a:t>
            </a:r>
          </a:p>
          <a:p>
            <a:r>
              <a:rPr lang="en-GB" sz="1600" dirty="0">
                <a:latin typeface="HfW precursive" panose="00000500000000000000" pitchFamily="2" charset="0"/>
              </a:rPr>
              <a:t>Monday 21</a:t>
            </a:r>
            <a:r>
              <a:rPr lang="en-GB" sz="1600" baseline="30000" dirty="0">
                <a:latin typeface="HfW precursive" panose="00000500000000000000" pitchFamily="2" charset="0"/>
              </a:rPr>
              <a:t>st</a:t>
            </a:r>
            <a:r>
              <a:rPr lang="en-GB" sz="1600" dirty="0">
                <a:latin typeface="HfW precursive" panose="00000500000000000000" pitchFamily="2" charset="0"/>
              </a:rPr>
              <a:t> September: Harvest collection begins for Maldon Food Pantry</a:t>
            </a:r>
          </a:p>
          <a:p>
            <a:r>
              <a:rPr lang="en-GB" sz="1600" dirty="0">
                <a:latin typeface="HfW precursive" panose="00000500000000000000" pitchFamily="2" charset="0"/>
              </a:rPr>
              <a:t>Wednesday 7</a:t>
            </a:r>
            <a:r>
              <a:rPr lang="en-GB" sz="1600" baseline="30000" dirty="0">
                <a:latin typeface="HfW precursive" panose="00000500000000000000" pitchFamily="2" charset="0"/>
              </a:rPr>
              <a:t>th</a:t>
            </a:r>
            <a:r>
              <a:rPr lang="en-GB" sz="1600" dirty="0">
                <a:latin typeface="HfW precursive" panose="00000500000000000000" pitchFamily="2" charset="0"/>
              </a:rPr>
              <a:t> October: EYFS/KS1 Independent learning at 2:45pm</a:t>
            </a:r>
          </a:p>
          <a:p>
            <a:r>
              <a:rPr lang="en-GB" sz="1600" dirty="0">
                <a:latin typeface="HfW precursive" panose="00000500000000000000" pitchFamily="2" charset="0"/>
              </a:rPr>
              <a:t>Wednesday 14</a:t>
            </a:r>
            <a:r>
              <a:rPr lang="en-GB" sz="1600" baseline="30000" dirty="0">
                <a:latin typeface="HfW precursive" panose="00000500000000000000" pitchFamily="2" charset="0"/>
              </a:rPr>
              <a:t>th</a:t>
            </a:r>
            <a:r>
              <a:rPr lang="en-GB" sz="1600" dirty="0">
                <a:latin typeface="HfW precursive" panose="00000500000000000000" pitchFamily="2" charset="0"/>
              </a:rPr>
              <a:t> October: Parents meetings in hall 4-7pm</a:t>
            </a:r>
          </a:p>
          <a:p>
            <a:r>
              <a:rPr lang="en-GB" sz="1600" dirty="0">
                <a:latin typeface="HfW precursive" panose="00000500000000000000" pitchFamily="2" charset="0"/>
              </a:rPr>
              <a:t>Thursday 15</a:t>
            </a:r>
            <a:r>
              <a:rPr lang="en-GB" sz="1600" baseline="30000" dirty="0">
                <a:latin typeface="HfW precursive" panose="00000500000000000000" pitchFamily="2" charset="0"/>
              </a:rPr>
              <a:t>th</a:t>
            </a:r>
            <a:r>
              <a:rPr lang="en-GB" sz="1600" dirty="0">
                <a:latin typeface="HfW precursive" panose="00000500000000000000" pitchFamily="2" charset="0"/>
              </a:rPr>
              <a:t> October: Parents meetings in hall 4-5:30pm</a:t>
            </a:r>
          </a:p>
          <a:p>
            <a:r>
              <a:rPr lang="en-GB" sz="1600" dirty="0">
                <a:latin typeface="HfW precursive" panose="00000500000000000000" pitchFamily="2" charset="0"/>
              </a:rPr>
              <a:t>Monday 26</a:t>
            </a:r>
            <a:r>
              <a:rPr lang="en-GB" sz="1600" baseline="30000" dirty="0">
                <a:latin typeface="HfW precursive" panose="00000500000000000000" pitchFamily="2" charset="0"/>
              </a:rPr>
              <a:t>th</a:t>
            </a:r>
            <a:r>
              <a:rPr lang="en-GB" sz="1600" dirty="0">
                <a:latin typeface="HfW precursive" panose="00000500000000000000" pitchFamily="2" charset="0"/>
              </a:rPr>
              <a:t> October – Friday 30</a:t>
            </a:r>
            <a:r>
              <a:rPr lang="en-GB" sz="1600" baseline="30000" dirty="0">
                <a:latin typeface="HfW precursive" panose="00000500000000000000" pitchFamily="2" charset="0"/>
              </a:rPr>
              <a:t>th</a:t>
            </a:r>
            <a:r>
              <a:rPr lang="en-GB" sz="1600" dirty="0">
                <a:latin typeface="HfW precursive" panose="00000500000000000000" pitchFamily="2" charset="0"/>
              </a:rPr>
              <a:t>  October: Half-term</a:t>
            </a:r>
          </a:p>
          <a:p>
            <a:r>
              <a:rPr lang="en-GB" sz="1600" dirty="0">
                <a:latin typeface="HfW precursive" panose="00000500000000000000" pitchFamily="2" charset="0"/>
              </a:rPr>
              <a:t>Tuesday 17</a:t>
            </a:r>
            <a:r>
              <a:rPr lang="en-GB" sz="1600" baseline="30000" dirty="0">
                <a:latin typeface="HfW precursive" panose="00000500000000000000" pitchFamily="2" charset="0"/>
              </a:rPr>
              <a:t>th</a:t>
            </a:r>
            <a:r>
              <a:rPr lang="en-GB" sz="1600" dirty="0">
                <a:latin typeface="HfW precursive" panose="00000500000000000000" pitchFamily="2" charset="0"/>
              </a:rPr>
              <a:t> November: Reception visit to Maldon Library 9:30-11am</a:t>
            </a:r>
          </a:p>
          <a:p>
            <a:r>
              <a:rPr lang="en-GB" sz="1600" dirty="0">
                <a:latin typeface="HfW precursive" panose="00000500000000000000" pitchFamily="2" charset="0"/>
              </a:rPr>
              <a:t>Wednesday 18</a:t>
            </a:r>
            <a:r>
              <a:rPr lang="en-GB" sz="1600" baseline="30000" dirty="0">
                <a:latin typeface="HfW precursive" panose="00000500000000000000" pitchFamily="2" charset="0"/>
              </a:rPr>
              <a:t>th</a:t>
            </a:r>
            <a:r>
              <a:rPr lang="en-GB" sz="1600" dirty="0">
                <a:latin typeface="HfW precursive" panose="00000500000000000000" pitchFamily="2" charset="0"/>
              </a:rPr>
              <a:t> November: Parent form at 9am</a:t>
            </a:r>
          </a:p>
          <a:p>
            <a:r>
              <a:rPr lang="en-GB" sz="1600" dirty="0">
                <a:latin typeface="HfW precursive" panose="00000500000000000000" pitchFamily="2" charset="0"/>
              </a:rPr>
              <a:t>Friday 18</a:t>
            </a:r>
            <a:r>
              <a:rPr lang="en-GB" sz="1600" baseline="30000" dirty="0">
                <a:latin typeface="HfW precursive" panose="00000500000000000000" pitchFamily="2" charset="0"/>
              </a:rPr>
              <a:t>th</a:t>
            </a:r>
            <a:r>
              <a:rPr lang="en-GB" sz="1600" dirty="0">
                <a:latin typeface="HfW precursive" panose="00000500000000000000" pitchFamily="2" charset="0"/>
              </a:rPr>
              <a:t> December: End of term 1:20pm finish for EYFS</a:t>
            </a:r>
          </a:p>
          <a:p>
            <a:endParaRPr lang="en-GB" sz="1600" dirty="0">
              <a:latin typeface="HfW precursive" panose="00000500000000000000" pitchFamily="2" charset="0"/>
            </a:endParaRPr>
          </a:p>
        </p:txBody>
      </p:sp>
      <p:sp>
        <p:nvSpPr>
          <p:cNvPr id="13" name="TextBox 12">
            <a:extLst>
              <a:ext uri="{FF2B5EF4-FFF2-40B4-BE49-F238E27FC236}">
                <a16:creationId xmlns:a16="http://schemas.microsoft.com/office/drawing/2014/main" id="{F0EE28D9-8ADA-4E0D-BE08-BE795B2508E9}"/>
              </a:ext>
            </a:extLst>
          </p:cNvPr>
          <p:cNvSpPr txBox="1"/>
          <p:nvPr/>
        </p:nvSpPr>
        <p:spPr>
          <a:xfrm>
            <a:off x="233931" y="5145804"/>
            <a:ext cx="5760115" cy="1569660"/>
          </a:xfrm>
          <a:prstGeom prst="rect">
            <a:avLst/>
          </a:prstGeom>
          <a:solidFill>
            <a:schemeClr val="bg2">
              <a:lumMod val="90000"/>
            </a:schemeClr>
          </a:solidFill>
          <a:ln w="57150">
            <a:solidFill>
              <a:schemeClr val="tx1"/>
            </a:solidFill>
          </a:ln>
        </p:spPr>
        <p:txBody>
          <a:bodyPr wrap="square" rtlCol="0">
            <a:spAutoFit/>
          </a:bodyPr>
          <a:lstStyle/>
          <a:p>
            <a:r>
              <a:rPr lang="en-GB" sz="1600" b="1" dirty="0">
                <a:latin typeface="HfW precursive" panose="00000500000000000000" pitchFamily="2" charset="0"/>
              </a:rPr>
              <a:t>P.E.</a:t>
            </a:r>
          </a:p>
          <a:p>
            <a:r>
              <a:rPr lang="en-GB" sz="1600" dirty="0">
                <a:latin typeface="HfW precursive" panose="00000500000000000000" pitchFamily="2" charset="0"/>
              </a:rPr>
              <a:t>First half term: Our P.E. days will be on a Monday and Friday.</a:t>
            </a:r>
          </a:p>
          <a:p>
            <a:r>
              <a:rPr lang="en-GB" sz="1600" dirty="0">
                <a:latin typeface="HfW precursive" panose="00000500000000000000" pitchFamily="2" charset="0"/>
              </a:rPr>
              <a:t>Second half term: Our P.E. days will be on a Tuesday and Friday.</a:t>
            </a:r>
          </a:p>
          <a:p>
            <a:r>
              <a:rPr lang="en-GB" sz="1600" dirty="0">
                <a:latin typeface="HfW precursive" panose="00000500000000000000" pitchFamily="2" charset="0"/>
              </a:rPr>
              <a:t>Please make sure the correct P.E. kit is worn on these days and that jewellery is removed at home. </a:t>
            </a:r>
          </a:p>
          <a:p>
            <a:endParaRPr lang="en-GB" sz="1600" dirty="0">
              <a:latin typeface="HfW precursive" panose="00000500000000000000" pitchFamily="2" charset="0"/>
            </a:endParaRPr>
          </a:p>
        </p:txBody>
      </p:sp>
      <p:sp>
        <p:nvSpPr>
          <p:cNvPr id="14" name="TextBox 13">
            <a:extLst>
              <a:ext uri="{FF2B5EF4-FFF2-40B4-BE49-F238E27FC236}">
                <a16:creationId xmlns:a16="http://schemas.microsoft.com/office/drawing/2014/main" id="{C1E1084D-BB3C-48BF-8C2D-2C03144DE58E}"/>
              </a:ext>
            </a:extLst>
          </p:cNvPr>
          <p:cNvSpPr txBox="1"/>
          <p:nvPr/>
        </p:nvSpPr>
        <p:spPr>
          <a:xfrm>
            <a:off x="219990" y="3217730"/>
            <a:ext cx="5760115" cy="1815882"/>
          </a:xfrm>
          <a:prstGeom prst="rect">
            <a:avLst/>
          </a:prstGeom>
          <a:solidFill>
            <a:srgbClr val="F8C8F8"/>
          </a:solidFill>
          <a:ln w="57150">
            <a:solidFill>
              <a:schemeClr val="tx1"/>
            </a:solidFill>
          </a:ln>
        </p:spPr>
        <p:txBody>
          <a:bodyPr wrap="square" rtlCol="0">
            <a:spAutoFit/>
          </a:bodyPr>
          <a:lstStyle/>
          <a:p>
            <a:r>
              <a:rPr lang="en-GB" sz="1600" b="1" dirty="0">
                <a:latin typeface="HfW precursive" panose="00000500000000000000" pitchFamily="2" charset="0"/>
              </a:rPr>
              <a:t>Homework:</a:t>
            </a:r>
          </a:p>
          <a:p>
            <a:r>
              <a:rPr lang="en-GB" sz="1600" dirty="0">
                <a:latin typeface="HfW precursive" panose="00000500000000000000" pitchFamily="2" charset="0"/>
              </a:rPr>
              <a:t>Once the children start learning phonics, they will have a sheet in their red phonics book each day based on the new sound we have learnt, these activities are to help them practice the new sounds at home.</a:t>
            </a:r>
          </a:p>
          <a:p>
            <a:r>
              <a:rPr lang="en-GB" sz="1600" dirty="0">
                <a:latin typeface="HfW precursive" panose="00000500000000000000" pitchFamily="2" charset="0"/>
              </a:rPr>
              <a:t> The children will get their reading books on Week 2 and they should be looking at these each day with an adult.</a:t>
            </a:r>
          </a:p>
        </p:txBody>
      </p:sp>
      <p:sp>
        <p:nvSpPr>
          <p:cNvPr id="2" name="Rectangle 1">
            <a:extLst>
              <a:ext uri="{FF2B5EF4-FFF2-40B4-BE49-F238E27FC236}">
                <a16:creationId xmlns:a16="http://schemas.microsoft.com/office/drawing/2014/main" id="{72FFC44D-B462-E9EC-500C-463A943B41AF}"/>
              </a:ext>
            </a:extLst>
          </p:cNvPr>
          <p:cNvSpPr/>
          <p:nvPr/>
        </p:nvSpPr>
        <p:spPr>
          <a:xfrm>
            <a:off x="207799" y="723318"/>
            <a:ext cx="5742278" cy="769441"/>
          </a:xfrm>
          <a:prstGeom prst="rect">
            <a:avLst/>
          </a:prstGeom>
          <a:noFill/>
        </p:spPr>
        <p:txBody>
          <a:bodyPr wrap="none" lIns="91440" tIns="45720" rIns="91440" bIns="45720">
            <a:spAutoFit/>
          </a:bodyPr>
          <a:lstStyle/>
          <a:p>
            <a:pPr algn="ctr"/>
            <a:r>
              <a:rPr lang="en-US" sz="4400" b="1" cap="none" spc="0" dirty="0">
                <a:ln w="12700" cmpd="sng">
                  <a:solidFill>
                    <a:schemeClr val="accent4">
                      <a:lumMod val="75000"/>
                    </a:schemeClr>
                  </a:solidFill>
                  <a:prstDash val="solid"/>
                </a:ln>
                <a:solidFill>
                  <a:srgbClr val="FF9933"/>
                </a:solidFill>
                <a:effectLst/>
              </a:rPr>
              <a:t>All about me &amp; Autumn</a:t>
            </a:r>
          </a:p>
        </p:txBody>
      </p:sp>
      <p:sp>
        <p:nvSpPr>
          <p:cNvPr id="3" name="Rectangle 2">
            <a:extLst>
              <a:ext uri="{FF2B5EF4-FFF2-40B4-BE49-F238E27FC236}">
                <a16:creationId xmlns:a16="http://schemas.microsoft.com/office/drawing/2014/main" id="{FD806336-EA13-74B1-634D-B00AF4DE306E}"/>
              </a:ext>
            </a:extLst>
          </p:cNvPr>
          <p:cNvSpPr/>
          <p:nvPr/>
        </p:nvSpPr>
        <p:spPr>
          <a:xfrm>
            <a:off x="6228052" y="667913"/>
            <a:ext cx="5742854" cy="830997"/>
          </a:xfrm>
          <a:prstGeom prst="rect">
            <a:avLst/>
          </a:prstGeom>
          <a:noFill/>
        </p:spPr>
        <p:txBody>
          <a:bodyPr wrap="none" lIns="91440" tIns="45720" rIns="91440" bIns="45720">
            <a:spAutoFit/>
          </a:bodyPr>
          <a:lstStyle/>
          <a:p>
            <a:pPr algn="ctr"/>
            <a:r>
              <a:rPr lang="en-US" sz="4800" b="1" cap="none" spc="0" dirty="0">
                <a:ln w="22225">
                  <a:solidFill>
                    <a:schemeClr val="tx1"/>
                  </a:solidFill>
                  <a:prstDash val="solid"/>
                </a:ln>
                <a:solidFill>
                  <a:schemeClr val="bg2">
                    <a:lumMod val="50000"/>
                  </a:schemeClr>
                </a:solidFill>
                <a:effectLst/>
              </a:rPr>
              <a:t>Castles and Christmas</a:t>
            </a:r>
          </a:p>
        </p:txBody>
      </p:sp>
      <p:pic>
        <p:nvPicPr>
          <p:cNvPr id="1026" name="Picture 2" descr="Fall Leaves Outline Vector Art, Icons, and Graphics for Free Download">
            <a:extLst>
              <a:ext uri="{FF2B5EF4-FFF2-40B4-BE49-F238E27FC236}">
                <a16:creationId xmlns:a16="http://schemas.microsoft.com/office/drawing/2014/main" id="{08A2A05D-043F-8E0E-EB37-029310AD50A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47083" y1="64452" x2="47083" y2="64452"/>
                        <a14:foregroundMark x1="47083" y1="66248" x2="47083" y2="66248"/>
                      </a14:backgroundRemoval>
                    </a14:imgEffect>
                  </a14:imgLayer>
                </a14:imgProps>
              </a:ext>
              <a:ext uri="{28A0092B-C50C-407E-A947-70E740481C1C}">
                <a14:useLocalDpi xmlns:a14="http://schemas.microsoft.com/office/drawing/2010/main" val="0"/>
              </a:ext>
            </a:extLst>
          </a:blip>
          <a:srcRect l="42168" t="23812" r="43827" b="26384"/>
          <a:stretch>
            <a:fillRect/>
          </a:stretch>
        </p:blipFill>
        <p:spPr bwMode="auto">
          <a:xfrm>
            <a:off x="5265280" y="2564880"/>
            <a:ext cx="544063" cy="5612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ll Leaves Outline Vector Art, Icons, and Graphics for Free Download">
            <a:extLst>
              <a:ext uri="{FF2B5EF4-FFF2-40B4-BE49-F238E27FC236}">
                <a16:creationId xmlns:a16="http://schemas.microsoft.com/office/drawing/2014/main" id="{5AF145A5-D7A5-A1FF-CB31-E019D194170E}"/>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25135" b="72711" l="7552" r="18177">
                        <a14:foregroundMark x1="10000" y1="27110" x2="10000" y2="27110"/>
                        <a14:foregroundMark x1="10365" y1="25314" x2="10365" y2="25314"/>
                        <a14:foregroundMark x1="18229" y1="51346" x2="18229" y2="51346"/>
                        <a14:foregroundMark x1="15885" y1="72711" x2="15885" y2="72711"/>
                      </a14:backgroundRemoval>
                    </a14:imgEffect>
                  </a14:imgLayer>
                </a14:imgProps>
              </a:ext>
              <a:ext uri="{28A0092B-C50C-407E-A947-70E740481C1C}">
                <a14:useLocalDpi xmlns:a14="http://schemas.microsoft.com/office/drawing/2010/main" val="0"/>
              </a:ext>
            </a:extLst>
          </a:blip>
          <a:srcRect l="6484" t="22262" r="80781" b="23608"/>
          <a:stretch>
            <a:fillRect/>
          </a:stretch>
        </p:blipFill>
        <p:spPr bwMode="auto">
          <a:xfrm>
            <a:off x="4730429" y="2552325"/>
            <a:ext cx="465358" cy="5738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ee Simple House Clipart Template to Edit Online">
            <a:extLst>
              <a:ext uri="{FF2B5EF4-FFF2-40B4-BE49-F238E27FC236}">
                <a16:creationId xmlns:a16="http://schemas.microsoft.com/office/drawing/2014/main" id="{72A1A34D-80F6-CE5F-E5B1-0B8AF4C1CA4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2500" b="78417" l="17917" r="80667">
                        <a14:foregroundMark x1="30500" y1="40250" x2="30500" y2="40250"/>
                        <a14:foregroundMark x1="21833" y1="49833" x2="21833" y2="49833"/>
                        <a14:foregroundMark x1="19667" y1="49500" x2="19667" y2="49500"/>
                        <a14:foregroundMark x1="17917" y1="49167" x2="17917" y2="49167"/>
                        <a14:foregroundMark x1="48000" y1="22583" x2="48000" y2="22583"/>
                        <a14:foregroundMark x1="77167" y1="46250" x2="77167" y2="46250"/>
                        <a14:foregroundMark x1="80667" y1="49833" x2="80667" y2="49833"/>
                        <a14:foregroundMark x1="71833" y1="76833" x2="71833" y2="76833"/>
                        <a14:foregroundMark x1="72333" y1="78417" x2="72333" y2="78417"/>
                        <a14:foregroundMark x1="50083" y1="42083" x2="50083" y2="42083"/>
                        <a14:foregroundMark x1="52750" y1="41333" x2="48833" y2="39750"/>
                        <a14:foregroundMark x1="55083" y1="53917" x2="55083" y2="54583"/>
                        <a14:foregroundMark x1="56583" y1="59000" x2="56583" y2="59000"/>
                        <a14:foregroundMark x1="56583" y1="59000" x2="56583" y2="59000"/>
                        <a14:foregroundMark x1="56583" y1="59000" x2="56583" y2="59000"/>
                        <a14:foregroundMark x1="56583" y1="58667" x2="57167" y2="56750"/>
                        <a14:foregroundMark x1="65333" y1="58833" x2="65333" y2="58833"/>
                        <a14:foregroundMark x1="64917" y1="58500" x2="62083" y2="56583"/>
                        <a14:foregroundMark x1="55083" y1="64833" x2="55083" y2="64833"/>
                        <a14:foregroundMark x1="55083" y1="64833" x2="55083" y2="64833"/>
                        <a14:foregroundMark x1="65333" y1="66750" x2="65333" y2="66750"/>
                        <a14:foregroundMark x1="65500" y1="66750" x2="65500" y2="66750"/>
                      </a14:backgroundRemoval>
                    </a14:imgEffect>
                  </a14:imgLayer>
                </a14:imgProps>
              </a:ext>
              <a:ext uri="{28A0092B-C50C-407E-A947-70E740481C1C}">
                <a14:useLocalDpi xmlns:a14="http://schemas.microsoft.com/office/drawing/2010/main" val="0"/>
              </a:ext>
            </a:extLst>
          </a:blip>
          <a:srcRect l="16704" t="17901" r="16805" b="17361"/>
          <a:stretch>
            <a:fillRect/>
          </a:stretch>
        </p:blipFill>
        <p:spPr bwMode="auto">
          <a:xfrm>
            <a:off x="277255" y="-20590"/>
            <a:ext cx="814778" cy="7933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night cartoon clipart 36294138 PNG">
            <a:extLst>
              <a:ext uri="{FF2B5EF4-FFF2-40B4-BE49-F238E27FC236}">
                <a16:creationId xmlns:a16="http://schemas.microsoft.com/office/drawing/2014/main" id="{1A98A204-8E3C-0B45-31D8-D846607E99B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552" t="2500" r="20481" b="1525"/>
          <a:stretch>
            <a:fillRect/>
          </a:stretch>
        </p:blipFill>
        <p:spPr bwMode="auto">
          <a:xfrm>
            <a:off x="8979884" y="17206"/>
            <a:ext cx="452114" cy="7117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C8A8664B-3B98-DEC4-CB83-085C9704CAB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5079" b="98074" l="4007" r="98258">
                        <a14:foregroundMark x1="8537" y1="44834" x2="8537" y2="44834"/>
                        <a14:foregroundMark x1="4007" y1="46935" x2="4007" y2="46935"/>
                        <a14:foregroundMark x1="78920" y1="35026" x2="78920" y2="35026"/>
                        <a14:foregroundMark x1="81359" y1="31173" x2="81359" y2="31173"/>
                        <a14:foregroundMark x1="81359" y1="28021" x2="81359" y2="28021"/>
                        <a14:foregroundMark x1="81359" y1="28021" x2="81359" y2="28021"/>
                        <a14:foregroundMark x1="81359" y1="28021" x2="81359" y2="28021"/>
                        <a14:foregroundMark x1="80662" y1="27496" x2="80662" y2="27496"/>
                        <a14:foregroundMark x1="80662" y1="27496" x2="80662" y2="27496"/>
                        <a14:foregroundMark x1="79617" y1="26620" x2="79617" y2="26620"/>
                        <a14:foregroundMark x1="79617" y1="25569" x2="79617" y2="25569"/>
                        <a14:foregroundMark x1="83101" y1="22767" x2="83101" y2="22767"/>
                        <a14:foregroundMark x1="83101" y1="22767" x2="83101" y2="22767"/>
                        <a14:foregroundMark x1="85366" y1="20315" x2="85366" y2="20315"/>
                        <a14:foregroundMark x1="85366" y1="20315" x2="85366" y2="20315"/>
                        <a14:foregroundMark x1="87282" y1="15061" x2="87282" y2="15061"/>
                        <a14:foregroundMark x1="87282" y1="15061" x2="87282" y2="15061"/>
                        <a14:foregroundMark x1="87282" y1="15061" x2="87282" y2="15061"/>
                        <a14:foregroundMark x1="87282" y1="15061" x2="87282" y2="15061"/>
                        <a14:foregroundMark x1="87282" y1="15061" x2="87282" y2="15061"/>
                        <a14:foregroundMark x1="87282" y1="15061" x2="93728" y2="10508"/>
                        <a14:foregroundMark x1="94251" y1="5079" x2="94251" y2="5079"/>
                        <a14:foregroundMark x1="94251" y1="5079" x2="94251" y2="5079"/>
                        <a14:foregroundMark x1="98606" y1="26095" x2="98606" y2="26095"/>
                        <a14:foregroundMark x1="98606" y1="26095" x2="98606" y2="26095"/>
                        <a14:foregroundMark x1="49826" y1="41681" x2="49826" y2="41681"/>
                        <a14:foregroundMark x1="49826" y1="41681" x2="49826" y2="41681"/>
                        <a14:foregroundMark x1="34843" y1="92119" x2="34843" y2="92119"/>
                        <a14:foregroundMark x1="35889" y1="91769" x2="35889" y2="91769"/>
                        <a14:foregroundMark x1="39373" y1="95972" x2="39373" y2="95972"/>
                        <a14:foregroundMark x1="39373" y1="95972" x2="39373" y2="95972"/>
                        <a14:foregroundMark x1="27526" y1="98074" x2="27526" y2="98074"/>
                        <a14:foregroundMark x1="27526" y1="98074" x2="27526" y2="98074"/>
                        <a14:foregroundMark x1="78571" y1="31173" x2="84495" y2="18564"/>
                        <a14:foregroundMark x1="74390" y1="43082" x2="87108" y2="28897"/>
                        <a14:foregroundMark x1="87108" y1="28897" x2="87108" y2="28897"/>
                        <a14:foregroundMark x1="43206" y1="23818" x2="43206" y2="23818"/>
                        <a14:foregroundMark x1="43206" y1="23818" x2="43206" y2="23818"/>
                        <a14:foregroundMark x1="42683" y1="23818" x2="40592" y2="30648"/>
                        <a14:foregroundMark x1="40592" y1="25044" x2="39199" y2="25394"/>
                        <a14:foregroundMark x1="46864" y1="24518" x2="42160" y2="31349"/>
                        <a14:foregroundMark x1="52439" y1="23292" x2="52439" y2="23292"/>
                        <a14:foregroundMark x1="52439" y1="23292" x2="52439" y2="23292"/>
                        <a14:foregroundMark x1="49129" y1="22242" x2="49129" y2="22242"/>
                        <a14:foregroundMark x1="50871" y1="21366" x2="54181" y2="26620"/>
                        <a14:foregroundMark x1="65331" y1="40105" x2="85714" y2="34326"/>
                        <a14:foregroundMark x1="85714" y1="34326" x2="90767" y2="19264"/>
                        <a14:foregroundMark x1="76132" y1="44658" x2="95122" y2="26095"/>
                      </a14:backgroundRemoval>
                    </a14:imgEffect>
                  </a14:imgLayer>
                </a14:imgProps>
              </a:ext>
            </a:extLst>
          </a:blip>
          <a:stretch>
            <a:fillRect/>
          </a:stretch>
        </p:blipFill>
        <p:spPr>
          <a:xfrm>
            <a:off x="8165105" y="-20590"/>
            <a:ext cx="814779" cy="810520"/>
          </a:xfrm>
          <a:prstGeom prst="rect">
            <a:avLst/>
          </a:prstGeom>
        </p:spPr>
      </p:pic>
      <p:pic>
        <p:nvPicPr>
          <p:cNvPr id="24" name="Picture 23">
            <a:extLst>
              <a:ext uri="{FF2B5EF4-FFF2-40B4-BE49-F238E27FC236}">
                <a16:creationId xmlns:a16="http://schemas.microsoft.com/office/drawing/2014/main" id="{156D1BF1-66F4-ED45-6AA0-4D086E4657A6}"/>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4706" l="792" r="95515">
                        <a14:foregroundMark x1="26649" y1="92941" x2="26649" y2="92941"/>
                        <a14:foregroundMark x1="26649" y1="92941" x2="26649" y2="92941"/>
                        <a14:foregroundMark x1="6332" y1="91471" x2="6332" y2="91471"/>
                        <a14:foregroundMark x1="6332" y1="91471" x2="6332" y2="91471"/>
                        <a14:foregroundMark x1="8179" y1="93235" x2="8179" y2="93235"/>
                        <a14:foregroundMark x1="8179" y1="93235" x2="8179" y2="93235"/>
                        <a14:foregroundMark x1="2639" y1="93235" x2="2639" y2="93235"/>
                        <a14:foregroundMark x1="2639" y1="93235" x2="2639" y2="93235"/>
                        <a14:foregroundMark x1="2902" y1="94706" x2="2902" y2="94706"/>
                        <a14:foregroundMark x1="2902" y1="94706" x2="2902" y2="94706"/>
                        <a14:foregroundMark x1="1847" y1="94706" x2="1847" y2="94706"/>
                        <a14:foregroundMark x1="1583" y1="94706" x2="1583" y2="94706"/>
                        <a14:foregroundMark x1="47757" y1="79412" x2="80475" y2="87353"/>
                        <a14:foregroundMark x1="80475" y1="87353" x2="80739" y2="51471"/>
                        <a14:foregroundMark x1="58575" y1="88529" x2="58575" y2="88529"/>
                        <a14:foregroundMark x1="58575" y1="88529" x2="58575" y2="88529"/>
                        <a14:foregroundMark x1="60686" y1="79412" x2="60686" y2="79412"/>
                        <a14:foregroundMark x1="60686" y1="79412" x2="60686" y2="79412"/>
                        <a14:foregroundMark x1="51187" y1="74706" x2="51187" y2="74706"/>
                        <a14:foregroundMark x1="51187" y1="74706" x2="51187" y2="74706"/>
                        <a14:foregroundMark x1="63852" y1="79706" x2="63852" y2="79706"/>
                        <a14:foregroundMark x1="63852" y1="79706" x2="63852" y2="79706"/>
                        <a14:foregroundMark x1="92612" y1="93235" x2="92612" y2="93235"/>
                        <a14:foregroundMark x1="92612" y1="93235" x2="92612" y2="93235"/>
                        <a14:foregroundMark x1="86807" y1="79118" x2="86807" y2="79118"/>
                        <a14:foregroundMark x1="86807" y1="79118" x2="86807" y2="79118"/>
                        <a14:foregroundMark x1="87071" y1="81765" x2="84960" y2="59118"/>
                        <a14:foregroundMark x1="92348" y1="75882" x2="92348" y2="75882"/>
                        <a14:foregroundMark x1="92348" y1="75882" x2="92348" y2="75882"/>
                        <a14:foregroundMark x1="91821" y1="85588" x2="88918" y2="60294"/>
                        <a14:foregroundMark x1="88918" y1="60294" x2="86807" y2="55588"/>
                        <a14:foregroundMark x1="95515" y1="75000" x2="95515" y2="75000"/>
                        <a14:foregroundMark x1="75462" y1="60882" x2="75462" y2="60882"/>
                        <a14:foregroundMark x1="75462" y1="60882" x2="75462" y2="60882"/>
                        <a14:foregroundMark x1="73087" y1="58824" x2="73087" y2="58824"/>
                        <a14:foregroundMark x1="73087" y1="58824" x2="73087" y2="58824"/>
                        <a14:foregroundMark x1="73087" y1="55882" x2="73087" y2="55882"/>
                        <a14:foregroundMark x1="73087" y1="55882" x2="73087" y2="55882"/>
                        <a14:foregroundMark x1="85488" y1="51471" x2="73615" y2="37647"/>
                        <a14:foregroundMark x1="75462" y1="37353" x2="84169" y2="45000"/>
                        <a14:foregroundMark x1="84169" y1="45000" x2="86544" y2="50588"/>
                        <a14:foregroundMark x1="73087" y1="39706" x2="73087" y2="39706"/>
                        <a14:foregroundMark x1="73087" y1="39706" x2="73087" y2="39706"/>
                        <a14:foregroundMark x1="73087" y1="39412" x2="73087" y2="39412"/>
                        <a14:foregroundMark x1="73087" y1="39412" x2="70449" y2="39412"/>
                        <a14:foregroundMark x1="69129" y1="39118" x2="69129" y2="39118"/>
                        <a14:foregroundMark x1="69129" y1="39412" x2="69129" y2="39412"/>
                        <a14:foregroundMark x1="69393" y1="39412" x2="70185" y2="39412"/>
                        <a14:foregroundMark x1="72559" y1="38529" x2="73351" y2="37353"/>
                        <a14:foregroundMark x1="73351" y1="37353" x2="73351" y2="37353"/>
                        <a14:foregroundMark x1="73615" y1="37353" x2="73615" y2="37353"/>
                        <a14:foregroundMark x1="74406" y1="37059" x2="74406" y2="37059"/>
                        <a14:foregroundMark x1="74670" y1="37059" x2="74670" y2="37059"/>
                        <a14:foregroundMark x1="74670" y1="37059" x2="76781" y2="37059"/>
                        <a14:foregroundMark x1="77309" y1="37059" x2="81530" y2="42353"/>
                        <a14:foregroundMark x1="76253" y1="37353" x2="68338" y2="47647"/>
                        <a14:foregroundMark x1="68338" y1="47647" x2="73615" y2="51765"/>
                        <a14:foregroundMark x1="69921" y1="48529" x2="67546" y2="37647"/>
                        <a14:foregroundMark x1="67546" y1="37647" x2="76253" y2="37353"/>
                        <a14:foregroundMark x1="73879" y1="37059" x2="73879" y2="37059"/>
                        <a14:foregroundMark x1="73879" y1="37353" x2="73879" y2="37353"/>
                        <a14:foregroundMark x1="73879" y1="37353" x2="73879" y2="37353"/>
                        <a14:foregroundMark x1="74142" y1="37353" x2="80739" y2="41176"/>
                        <a14:foregroundMark x1="81003" y1="40294" x2="81003" y2="40294"/>
                        <a14:foregroundMark x1="81003" y1="40588" x2="81003" y2="40588"/>
                        <a14:foregroundMark x1="78364" y1="37353" x2="87071" y2="48824"/>
                        <a14:foregroundMark x1="87071" y1="48824" x2="90237" y2="49118"/>
                        <a14:foregroundMark x1="77573" y1="37059" x2="86016" y2="50294"/>
                        <a14:foregroundMark x1="86016" y1="50294" x2="90765" y2="51765"/>
                        <a14:foregroundMark x1="74934" y1="57353" x2="69657" y2="48235"/>
                        <a14:foregroundMark x1="69657" y1="48235" x2="69657" y2="47941"/>
                        <a14:foregroundMark x1="69393" y1="49118" x2="69921" y2="61176"/>
                        <a14:foregroundMark x1="69921" y1="61176" x2="70185" y2="60882"/>
                        <a14:foregroundMark x1="32982" y1="41176" x2="37995" y2="27941"/>
                        <a14:foregroundMark x1="37995" y1="27941" x2="48549" y2="26471"/>
                        <a14:foregroundMark x1="29024" y1="42059" x2="36675" y2="26765"/>
                        <a14:foregroundMark x1="36675" y1="26765" x2="45119" y2="22353"/>
                        <a14:foregroundMark x1="45119" y1="22353" x2="53298" y2="29412"/>
                        <a14:foregroundMark x1="53298" y1="29412" x2="49604" y2="35882"/>
                        <a14:foregroundMark x1="51451" y1="25294" x2="51451" y2="25294"/>
                        <a14:foregroundMark x1="51451" y1="25294" x2="51451" y2="25294"/>
                        <a14:foregroundMark x1="50923" y1="25000" x2="50923" y2="25000"/>
                        <a14:foregroundMark x1="50132" y1="23824" x2="50132" y2="23824"/>
                        <a14:foregroundMark x1="50132" y1="23824" x2="50132" y2="23824"/>
                        <a14:foregroundMark x1="50132" y1="23824" x2="50132" y2="23824"/>
                        <a14:foregroundMark x1="49340" y1="23529" x2="49340" y2="23529"/>
                        <a14:foregroundMark x1="49340" y1="22941" x2="49340" y2="22941"/>
                        <a14:foregroundMark x1="49077" y1="22941" x2="49077" y2="22941"/>
                        <a14:foregroundMark x1="48549" y1="22941" x2="48549" y2="22941"/>
                        <a14:foregroundMark x1="49077" y1="75000" x2="49604" y2="75000"/>
                        <a14:foregroundMark x1="49604" y1="75000" x2="49604" y2="75000"/>
                      </a14:backgroundRemoval>
                    </a14:imgEffect>
                  </a14:imgLayer>
                </a14:imgProps>
              </a:ext>
            </a:extLst>
          </a:blip>
          <a:srcRect t="17998"/>
          <a:stretch>
            <a:fillRect/>
          </a:stretch>
        </p:blipFill>
        <p:spPr>
          <a:xfrm>
            <a:off x="10948829" y="0"/>
            <a:ext cx="1022077" cy="751877"/>
          </a:xfrm>
          <a:prstGeom prst="rect">
            <a:avLst/>
          </a:prstGeom>
        </p:spPr>
      </p:pic>
      <p:pic>
        <p:nvPicPr>
          <p:cNvPr id="26" name="Picture 25">
            <a:extLst>
              <a:ext uri="{FF2B5EF4-FFF2-40B4-BE49-F238E27FC236}">
                <a16:creationId xmlns:a16="http://schemas.microsoft.com/office/drawing/2014/main" id="{77DB435B-FC19-AE66-F90B-025C7D7F7DF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8100" b="94393" l="10000" r="90000">
                        <a14:foregroundMark x1="39000" y1="8100" x2="39000" y2="8100"/>
                        <a14:foregroundMark x1="39000" y1="8100" x2="39000" y2="8100"/>
                        <a14:foregroundMark x1="65000" y1="89720" x2="65000" y2="89720"/>
                        <a14:foregroundMark x1="65000" y1="89720" x2="65000" y2="89720"/>
                        <a14:foregroundMark x1="68333" y1="94393" x2="68333" y2="94393"/>
                        <a14:foregroundMark x1="68333" y1="94393" x2="68333" y2="94393"/>
                      </a14:backgroundRemoval>
                    </a14:imgEffect>
                  </a14:imgLayer>
                </a14:imgProps>
              </a:ext>
            </a:extLst>
          </a:blip>
          <a:srcRect l="9363" t="7021" r="9724"/>
          <a:stretch>
            <a:fillRect/>
          </a:stretch>
        </p:blipFill>
        <p:spPr>
          <a:xfrm>
            <a:off x="2462966" y="-20590"/>
            <a:ext cx="625778" cy="769441"/>
          </a:xfrm>
          <a:prstGeom prst="rect">
            <a:avLst/>
          </a:prstGeom>
        </p:spPr>
      </p:pic>
      <p:pic>
        <p:nvPicPr>
          <p:cNvPr id="28" name="Picture 27">
            <a:extLst>
              <a:ext uri="{FF2B5EF4-FFF2-40B4-BE49-F238E27FC236}">
                <a16:creationId xmlns:a16="http://schemas.microsoft.com/office/drawing/2014/main" id="{ADC2EE4E-9D71-422B-A77C-04484A49B625}"/>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2338" b="96623" l="1500" r="96000">
                        <a14:foregroundMark x1="8500" y1="73247" x2="9000" y2="34545"/>
                        <a14:foregroundMark x1="4000" y1="58442" x2="4000" y2="58442"/>
                        <a14:foregroundMark x1="1500" y1="43896" x2="1500" y2="43896"/>
                        <a14:foregroundMark x1="41750" y1="8052" x2="41750" y2="8052"/>
                        <a14:foregroundMark x1="41000" y1="4416" x2="41000" y2="4416"/>
                        <a14:foregroundMark x1="66500" y1="2597" x2="66500" y2="2597"/>
                        <a14:foregroundMark x1="66000" y1="4416" x2="66000" y2="4416"/>
                        <a14:foregroundMark x1="91500" y1="44416" x2="91500" y2="44416"/>
                        <a14:foregroundMark x1="91500" y1="44416" x2="91500" y2="44416"/>
                        <a14:foregroundMark x1="96000" y1="44156" x2="96000" y2="44156"/>
                        <a14:foregroundMark x1="96000" y1="44156" x2="96000" y2="44156"/>
                        <a14:foregroundMark x1="69000" y1="92468" x2="69000" y2="92468"/>
                        <a14:foregroundMark x1="69000" y1="92468" x2="69000" y2="92468"/>
                        <a14:foregroundMark x1="69000" y1="92468" x2="69000" y2="92468"/>
                        <a14:foregroundMark x1="52750" y1="92208" x2="52750" y2="92208"/>
                        <a14:foregroundMark x1="53500" y1="96623" x2="53500" y2="96623"/>
                      </a14:backgroundRemoval>
                    </a14:imgEffect>
                  </a14:imgLayer>
                </a14:imgProps>
              </a:ext>
            </a:extLst>
          </a:blip>
          <a:srcRect t="2676" r="1340" b="2676"/>
          <a:stretch>
            <a:fillRect/>
          </a:stretch>
        </p:blipFill>
        <p:spPr>
          <a:xfrm>
            <a:off x="3121676" y="106655"/>
            <a:ext cx="693242" cy="640111"/>
          </a:xfrm>
          <a:prstGeom prst="rect">
            <a:avLst/>
          </a:prstGeom>
        </p:spPr>
      </p:pic>
      <p:pic>
        <p:nvPicPr>
          <p:cNvPr id="8" name="Picture 7">
            <a:extLst>
              <a:ext uri="{FF2B5EF4-FFF2-40B4-BE49-F238E27FC236}">
                <a16:creationId xmlns:a16="http://schemas.microsoft.com/office/drawing/2014/main" id="{CF6E590D-E814-84AA-78B2-848E8434744D}"/>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9740" b="96753" l="9554" r="89809">
                        <a14:foregroundMark x1="42038" y1="18182" x2="24426" y2="26469"/>
                        <a14:foregroundMark x1="62420" y1="18182" x2="87898" y2="40909"/>
                        <a14:foregroundMark x1="87898" y1="40909" x2="83439" y2="76623"/>
                        <a14:foregroundMark x1="83439" y1="76623" x2="51979" y2="94701"/>
                        <a14:foregroundMark x1="40418" y1="93633" x2="33443" y2="90910"/>
                        <a14:foregroundMark x1="16431" y1="73280" x2="12598" y2="51137"/>
                        <a14:foregroundMark x1="89172" y1="50000" x2="89172" y2="50000"/>
                        <a14:backgroundMark x1="22293" y1="87013" x2="22293" y2="87013"/>
                        <a14:backgroundMark x1="27389" y1="90260" x2="15287" y2="80519"/>
                        <a14:backgroundMark x1="54140" y1="98701" x2="41401" y2="95455"/>
                        <a14:backgroundMark x1="19108" y1="24026" x2="9554" y2="44156"/>
                        <a14:backgroundMark x1="9554" y1="45455" x2="9554" y2="45455"/>
                        <a14:backgroundMark x1="10828" y1="46753" x2="10828" y2="46753"/>
                        <a14:backgroundMark x1="9554" y1="47403" x2="9554" y2="47403"/>
                        <a14:backgroundMark x1="9554" y1="38961" x2="8280" y2="50649"/>
                        <a14:backgroundMark x1="33121" y1="94805" x2="26752" y2="89610"/>
                        <a14:backgroundMark x1="35032" y1="94156" x2="26752" y2="90260"/>
                      </a14:backgroundRemoval>
                    </a14:imgEffect>
                  </a14:imgLayer>
                </a14:imgProps>
              </a:ext>
            </a:extLst>
          </a:blip>
          <a:stretch>
            <a:fillRect/>
          </a:stretch>
        </p:blipFill>
        <p:spPr>
          <a:xfrm>
            <a:off x="5289974" y="6101197"/>
            <a:ext cx="590862" cy="579572"/>
          </a:xfrm>
          <a:prstGeom prst="rect">
            <a:avLst/>
          </a:prstGeom>
        </p:spPr>
      </p:pic>
      <p:pic>
        <p:nvPicPr>
          <p:cNvPr id="11" name="Picture 10">
            <a:extLst>
              <a:ext uri="{FF2B5EF4-FFF2-40B4-BE49-F238E27FC236}">
                <a16:creationId xmlns:a16="http://schemas.microsoft.com/office/drawing/2014/main" id="{1499EEC2-93C8-ACCF-FA04-00DBEA96149F}"/>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9794" b="89691" l="7333" r="90000">
                        <a14:foregroundMark x1="55634" y1="78866" x2="56000" y2="79381"/>
                        <a14:foregroundMark x1="55268" y1="78351" x2="55634" y2="78866"/>
                        <a14:foregroundMark x1="7333" y1="10825" x2="55268" y2="78351"/>
                        <a14:foregroundMark x1="62006" y1="79108" x2="67333" y2="78866"/>
                        <a14:foregroundMark x1="56000" y1="79381" x2="61468" y2="79133"/>
                        <a14:foregroundMark x1="64000" y1="64948" x2="64000" y2="64948"/>
                        <a14:foregroundMark x1="64000" y1="64948" x2="64000" y2="64948"/>
                        <a14:foregroundMark x1="64000" y1="65464" x2="64667" y2="63918"/>
                        <a14:foregroundMark x1="60857" y1="79897" x2="62000" y2="80928"/>
                        <a14:foregroundMark x1="60285" y1="79381" x2="60857" y2="79897"/>
                        <a14:foregroundMark x1="59143" y1="78351" x2="60285" y2="79381"/>
                        <a14:foregroundMark x1="58000" y1="77320" x2="59143" y2="78351"/>
                        <a14:backgroundMark x1="27333" y1="74227" x2="28000" y2="66495"/>
                        <a14:backgroundMark x1="25333" y1="71649" x2="19333" y2="77320"/>
                        <a14:backgroundMark x1="23333" y1="75773" x2="20667" y2="75258"/>
                        <a14:backgroundMark x1="28000" y1="68041" x2="18000" y2="85052"/>
                        <a14:backgroundMark x1="18000" y1="85052" x2="18667" y2="84021"/>
                        <a14:backgroundMark x1="7333" y1="68041" x2="36000" y2="77320"/>
                        <a14:backgroundMark x1="62000" y1="79897" x2="62000" y2="79897"/>
                        <a14:backgroundMark x1="62000" y1="79381" x2="62000" y2="79381"/>
                        <a14:backgroundMark x1="61333" y1="79381" x2="61333" y2="79381"/>
                        <a14:backgroundMark x1="60667" y1="78351" x2="60667" y2="78351"/>
                      </a14:backgroundRemoval>
                    </a14:imgEffect>
                  </a14:imgLayer>
                </a14:imgProps>
              </a:ext>
            </a:extLst>
          </a:blip>
          <a:stretch>
            <a:fillRect/>
          </a:stretch>
        </p:blipFill>
        <p:spPr>
          <a:xfrm rot="17838057">
            <a:off x="3613941" y="5706067"/>
            <a:ext cx="1110928" cy="1436801"/>
          </a:xfrm>
          <a:prstGeom prst="rect">
            <a:avLst/>
          </a:prstGeom>
        </p:spPr>
      </p:pic>
    </p:spTree>
    <p:extLst>
      <p:ext uri="{BB962C8B-B14F-4D97-AF65-F5344CB8AC3E}">
        <p14:creationId xmlns:p14="http://schemas.microsoft.com/office/powerpoint/2010/main" val="362112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A45A97-4439-4DF0-A0AF-5D8863D925E2}"/>
              </a:ext>
            </a:extLst>
          </p:cNvPr>
          <p:cNvSpPr txBox="1"/>
          <p:nvPr/>
        </p:nvSpPr>
        <p:spPr>
          <a:xfrm>
            <a:off x="93305" y="124470"/>
            <a:ext cx="7128589" cy="3539430"/>
          </a:xfrm>
          <a:prstGeom prst="rect">
            <a:avLst/>
          </a:prstGeom>
          <a:solidFill>
            <a:schemeClr val="accent2">
              <a:lumMod val="40000"/>
              <a:lumOff val="60000"/>
            </a:schemeClr>
          </a:solidFill>
          <a:ln w="57150">
            <a:solidFill>
              <a:schemeClr val="tx1"/>
            </a:solidFill>
          </a:ln>
        </p:spPr>
        <p:txBody>
          <a:bodyPr wrap="square" rtlCol="0">
            <a:spAutoFit/>
          </a:bodyPr>
          <a:lstStyle/>
          <a:p>
            <a:r>
              <a:rPr lang="en-GB" sz="1600" dirty="0">
                <a:latin typeface="HfW precursive" panose="00000500000000000000" pitchFamily="2" charset="0"/>
              </a:rPr>
              <a:t>In </a:t>
            </a:r>
            <a:r>
              <a:rPr lang="en-GB" sz="1600" b="1" dirty="0">
                <a:latin typeface="HfW precursive" panose="00000500000000000000" pitchFamily="2" charset="0"/>
              </a:rPr>
              <a:t>Phonics</a:t>
            </a:r>
            <a:r>
              <a:rPr lang="en-GB" sz="1600" dirty="0">
                <a:latin typeface="HfW precursive" panose="00000500000000000000" pitchFamily="2" charset="0"/>
              </a:rPr>
              <a:t> during the first half term, we will be teaching the children </a:t>
            </a:r>
            <a:r>
              <a:rPr lang="en-GB" sz="1600" b="1" dirty="0">
                <a:latin typeface="HfW precursive" panose="00000500000000000000" pitchFamily="2" charset="0"/>
              </a:rPr>
              <a:t>Phase 2 sounds. </a:t>
            </a:r>
            <a:r>
              <a:rPr lang="en-GB" sz="1600" dirty="0">
                <a:latin typeface="HfW precursive" panose="00000500000000000000" pitchFamily="2" charset="0"/>
              </a:rPr>
              <a:t>We will be focussing on recognising singular sounds and then being able to blend these sounds to read a CVC word for example cat or sit. We will move onto learning </a:t>
            </a:r>
            <a:r>
              <a:rPr lang="en-GB" sz="1600" b="1" dirty="0">
                <a:latin typeface="HfW precursive" panose="00000500000000000000" pitchFamily="2" charset="0"/>
              </a:rPr>
              <a:t>Phase 3 sounds </a:t>
            </a:r>
            <a:r>
              <a:rPr lang="en-GB" sz="1600" dirty="0">
                <a:latin typeface="HfW precursive" panose="00000500000000000000" pitchFamily="2" charset="0"/>
              </a:rPr>
              <a:t>during the second half of the term. This is where we will introduce digraphs (2 letters, 1 sounds </a:t>
            </a:r>
            <a:r>
              <a:rPr lang="en-GB" sz="1600" dirty="0" err="1">
                <a:latin typeface="HfW precursive" panose="00000500000000000000" pitchFamily="2" charset="0"/>
              </a:rPr>
              <a:t>e.g</a:t>
            </a:r>
            <a:r>
              <a:rPr lang="en-GB" sz="1600" dirty="0">
                <a:latin typeface="HfW precursive" panose="00000500000000000000" pitchFamily="2" charset="0"/>
              </a:rPr>
              <a:t> Ch) and trigraphs (3 letters, 1 sound </a:t>
            </a:r>
            <a:r>
              <a:rPr lang="en-GB" sz="1600" dirty="0" err="1">
                <a:latin typeface="HfW precursive" panose="00000500000000000000" pitchFamily="2" charset="0"/>
              </a:rPr>
              <a:t>e.g</a:t>
            </a:r>
            <a:r>
              <a:rPr lang="en-GB" sz="1600" dirty="0">
                <a:latin typeface="HfW precursive" panose="00000500000000000000" pitchFamily="2" charset="0"/>
              </a:rPr>
              <a:t> </a:t>
            </a:r>
            <a:r>
              <a:rPr lang="en-GB" sz="1600" dirty="0" err="1">
                <a:latin typeface="HfW precursive" panose="00000500000000000000" pitchFamily="2" charset="0"/>
              </a:rPr>
              <a:t>igh</a:t>
            </a:r>
            <a:r>
              <a:rPr lang="en-GB" sz="1600" dirty="0">
                <a:latin typeface="HfW precursive" panose="00000500000000000000" pitchFamily="2" charset="0"/>
              </a:rPr>
              <a:t>).</a:t>
            </a:r>
          </a:p>
          <a:p>
            <a:endParaRPr lang="en-GB" sz="1600" dirty="0">
              <a:latin typeface="HfW precursive" panose="00000500000000000000" pitchFamily="2" charset="0"/>
            </a:endParaRPr>
          </a:p>
          <a:p>
            <a:r>
              <a:rPr lang="en-GB" sz="1600" dirty="0">
                <a:latin typeface="HfW precursive" panose="00000500000000000000" pitchFamily="2" charset="0"/>
              </a:rPr>
              <a:t>When </a:t>
            </a:r>
            <a:r>
              <a:rPr lang="en-GB" sz="1600" b="1" dirty="0">
                <a:latin typeface="HfW precursive" panose="00000500000000000000" pitchFamily="2" charset="0"/>
              </a:rPr>
              <a:t>writing</a:t>
            </a:r>
            <a:r>
              <a:rPr lang="en-GB" sz="1600" dirty="0">
                <a:latin typeface="HfW precursive" panose="00000500000000000000" pitchFamily="2" charset="0"/>
              </a:rPr>
              <a:t> we will be supporting children with their mark making. We will use a range of activities to enable the children to be able to make a range of different marks, these marks will then help the children to form their letters more easily. We will encourage and support the children to form and write the singular sounds that we will be focussing on in phonics. </a:t>
            </a:r>
          </a:p>
          <a:p>
            <a:r>
              <a:rPr lang="en-GB" sz="1600" dirty="0">
                <a:latin typeface="HfW precursive" panose="00000500000000000000" pitchFamily="2" charset="0"/>
              </a:rPr>
              <a:t>Another focus in our writing will be on the children </a:t>
            </a:r>
            <a:r>
              <a:rPr lang="en-GB" sz="1600" b="1" dirty="0">
                <a:latin typeface="HfW precursive" panose="00000500000000000000" pitchFamily="2" charset="0"/>
              </a:rPr>
              <a:t>writing their name</a:t>
            </a:r>
            <a:r>
              <a:rPr lang="en-GB" sz="1600" dirty="0">
                <a:latin typeface="HfW precursive" panose="00000500000000000000" pitchFamily="2" charset="0"/>
              </a:rPr>
              <a:t>. We will practice this numerous times throughout the week.</a:t>
            </a:r>
          </a:p>
        </p:txBody>
      </p:sp>
      <p:sp>
        <p:nvSpPr>
          <p:cNvPr id="8" name="TextBox 7">
            <a:extLst>
              <a:ext uri="{FF2B5EF4-FFF2-40B4-BE49-F238E27FC236}">
                <a16:creationId xmlns:a16="http://schemas.microsoft.com/office/drawing/2014/main" id="{B3770FB1-A366-4D5D-8B41-148A1C8F7FA2}"/>
              </a:ext>
            </a:extLst>
          </p:cNvPr>
          <p:cNvSpPr txBox="1"/>
          <p:nvPr/>
        </p:nvSpPr>
        <p:spPr>
          <a:xfrm>
            <a:off x="93306" y="3763486"/>
            <a:ext cx="7128588" cy="1569660"/>
          </a:xfrm>
          <a:prstGeom prst="rect">
            <a:avLst/>
          </a:prstGeom>
          <a:solidFill>
            <a:schemeClr val="accent6">
              <a:lumMod val="40000"/>
              <a:lumOff val="60000"/>
            </a:schemeClr>
          </a:solidFill>
          <a:ln w="57150">
            <a:solidFill>
              <a:schemeClr val="tx1"/>
            </a:solidFill>
          </a:ln>
        </p:spPr>
        <p:txBody>
          <a:bodyPr wrap="square" rtlCol="0">
            <a:spAutoFit/>
          </a:bodyPr>
          <a:lstStyle/>
          <a:p>
            <a:r>
              <a:rPr lang="en-GB" sz="1600" dirty="0">
                <a:latin typeface="HfW precursive" panose="00000500000000000000" pitchFamily="2" charset="0"/>
              </a:rPr>
              <a:t>In </a:t>
            </a:r>
            <a:r>
              <a:rPr lang="en-GB" sz="1600" b="1" dirty="0">
                <a:latin typeface="HfW precursive" panose="00000500000000000000" pitchFamily="2" charset="0"/>
              </a:rPr>
              <a:t>Maths </a:t>
            </a:r>
            <a:r>
              <a:rPr lang="en-GB" sz="1600" dirty="0">
                <a:latin typeface="HfW precursive" panose="00000500000000000000" pitchFamily="2" charset="0"/>
              </a:rPr>
              <a:t>we will be starting a new scheme of work called ‘Mastering Number’. </a:t>
            </a:r>
          </a:p>
          <a:p>
            <a:r>
              <a:rPr lang="en-GB" sz="1600" dirty="0"/>
              <a:t>The Maths Hub Mastering Number scheme will be used to develop children’s confidence and fluency with early number skills through short, practical activities. Children will explore numbers, counting, subitising and composition using a range of engaging resources and hands-on experiences. The scheme will build a strong foundation for children’s mathematical understanding.</a:t>
            </a:r>
            <a:endParaRPr lang="en-GB" sz="1600" dirty="0">
              <a:latin typeface="HfW precursive" panose="00000500000000000000" pitchFamily="2" charset="0"/>
            </a:endParaRPr>
          </a:p>
        </p:txBody>
      </p:sp>
      <p:sp>
        <p:nvSpPr>
          <p:cNvPr id="10" name="TextBox 9">
            <a:extLst>
              <a:ext uri="{FF2B5EF4-FFF2-40B4-BE49-F238E27FC236}">
                <a16:creationId xmlns:a16="http://schemas.microsoft.com/office/drawing/2014/main" id="{A02E7B6D-D798-44FC-8161-45215D02470C}"/>
              </a:ext>
            </a:extLst>
          </p:cNvPr>
          <p:cNvSpPr txBox="1"/>
          <p:nvPr/>
        </p:nvSpPr>
        <p:spPr>
          <a:xfrm>
            <a:off x="7333862" y="118389"/>
            <a:ext cx="4795576" cy="3701013"/>
          </a:xfrm>
          <a:prstGeom prst="rect">
            <a:avLst/>
          </a:prstGeom>
          <a:solidFill>
            <a:schemeClr val="accent5">
              <a:lumMod val="40000"/>
              <a:lumOff val="60000"/>
            </a:schemeClr>
          </a:solidFill>
          <a:ln w="57150">
            <a:solidFill>
              <a:schemeClr val="tx1"/>
            </a:solidFill>
          </a:ln>
        </p:spPr>
        <p:txBody>
          <a:bodyPr wrap="square" rtlCol="0">
            <a:spAutoFit/>
          </a:bodyPr>
          <a:lstStyle/>
          <a:p>
            <a:r>
              <a:rPr lang="en-GB" sz="1600" b="1" dirty="0">
                <a:latin typeface="HfW precursive" panose="00000500000000000000" pitchFamily="2" charset="0"/>
              </a:rPr>
              <a:t>Understanding the World</a:t>
            </a:r>
          </a:p>
          <a:p>
            <a:r>
              <a:rPr lang="en-GB" sz="1600" dirty="0">
                <a:latin typeface="HfW precursive" panose="00000500000000000000" pitchFamily="2" charset="0"/>
              </a:rPr>
              <a:t>The children will have opportunities to discuss their home environments and who they live with. We will also look at the different types of homes there are (flats, bungalows, caravans, houses etc.).</a:t>
            </a:r>
          </a:p>
          <a:p>
            <a:endParaRPr lang="en-GB" sz="1600" dirty="0">
              <a:latin typeface="HfW precursive" panose="00000500000000000000" pitchFamily="2" charset="0"/>
            </a:endParaRPr>
          </a:p>
          <a:p>
            <a:r>
              <a:rPr lang="en-GB" sz="1600" dirty="0">
                <a:latin typeface="HfW precursive" panose="00000500000000000000" pitchFamily="2" charset="0"/>
              </a:rPr>
              <a:t>The children will have ‘choosing time’ in our garden daily and this will give them the opportunity explore the natural world around them.</a:t>
            </a:r>
          </a:p>
          <a:p>
            <a:endParaRPr lang="en-GB" sz="1600" dirty="0">
              <a:latin typeface="HfW precursive" panose="00000500000000000000" pitchFamily="2" charset="0"/>
            </a:endParaRPr>
          </a:p>
          <a:p>
            <a:r>
              <a:rPr lang="en-GB" sz="1600" dirty="0">
                <a:latin typeface="HfW precursive" panose="00000500000000000000" pitchFamily="2" charset="0"/>
              </a:rPr>
              <a:t>We will be looking at the creation story in RSHE &amp; R.E so this will give the children opportunities to look at the natural world around them and make observations of the animals and plants.</a:t>
            </a:r>
          </a:p>
          <a:p>
            <a:endParaRPr lang="en-GB" sz="1050" dirty="0">
              <a:latin typeface="HfW precursive" panose="00000500000000000000" pitchFamily="2" charset="0"/>
            </a:endParaRPr>
          </a:p>
        </p:txBody>
      </p:sp>
      <p:sp>
        <p:nvSpPr>
          <p:cNvPr id="11" name="TextBox 10">
            <a:extLst>
              <a:ext uri="{FF2B5EF4-FFF2-40B4-BE49-F238E27FC236}">
                <a16:creationId xmlns:a16="http://schemas.microsoft.com/office/drawing/2014/main" id="{0C392122-C77F-4699-91A4-A06C78CD5FCA}"/>
              </a:ext>
            </a:extLst>
          </p:cNvPr>
          <p:cNvSpPr txBox="1"/>
          <p:nvPr/>
        </p:nvSpPr>
        <p:spPr>
          <a:xfrm>
            <a:off x="7333862" y="3941460"/>
            <a:ext cx="4795576" cy="2800767"/>
          </a:xfrm>
          <a:prstGeom prst="rect">
            <a:avLst/>
          </a:prstGeom>
          <a:solidFill>
            <a:schemeClr val="accent4">
              <a:lumMod val="40000"/>
              <a:lumOff val="60000"/>
            </a:schemeClr>
          </a:solidFill>
          <a:ln w="57150">
            <a:solidFill>
              <a:schemeClr val="tx1"/>
            </a:solidFill>
          </a:ln>
        </p:spPr>
        <p:txBody>
          <a:bodyPr wrap="square" rtlCol="0">
            <a:spAutoFit/>
          </a:bodyPr>
          <a:lstStyle/>
          <a:p>
            <a:r>
              <a:rPr lang="en-GB" sz="1600" b="1" dirty="0">
                <a:latin typeface="HfW precursive" panose="00000500000000000000" pitchFamily="2" charset="0"/>
              </a:rPr>
              <a:t>Expressive arts and design</a:t>
            </a:r>
          </a:p>
          <a:p>
            <a:r>
              <a:rPr lang="en-GB" sz="1600" dirty="0">
                <a:latin typeface="HfW precursive" panose="00000500000000000000" pitchFamily="2" charset="0"/>
              </a:rPr>
              <a:t>During the first half term there will be lots of opportunities for children to take part in creative activities. During our ‘All about me’ and ‘Autumn’ topics the  children will have opportunities to; make a stick house and draw who they live with, make a colour monster collage, make a leaf collage and lots more linking to our topics! </a:t>
            </a:r>
          </a:p>
          <a:p>
            <a:r>
              <a:rPr lang="en-GB" sz="1600" dirty="0">
                <a:latin typeface="HfW precursive" panose="00000500000000000000" pitchFamily="2" charset="0"/>
              </a:rPr>
              <a:t>During the second half term, the children will have opportunities to design their own dragon, make a castle and make lots of Christmas crafts!</a:t>
            </a:r>
          </a:p>
        </p:txBody>
      </p:sp>
      <p:sp>
        <p:nvSpPr>
          <p:cNvPr id="2" name="TextBox 1">
            <a:extLst>
              <a:ext uri="{FF2B5EF4-FFF2-40B4-BE49-F238E27FC236}">
                <a16:creationId xmlns:a16="http://schemas.microsoft.com/office/drawing/2014/main" id="{FF09FB8B-D543-C6FD-240F-ED37BE36B91F}"/>
              </a:ext>
            </a:extLst>
          </p:cNvPr>
          <p:cNvSpPr txBox="1"/>
          <p:nvPr/>
        </p:nvSpPr>
        <p:spPr>
          <a:xfrm>
            <a:off x="93304" y="5432732"/>
            <a:ext cx="7128587" cy="1323439"/>
          </a:xfrm>
          <a:prstGeom prst="rect">
            <a:avLst/>
          </a:prstGeom>
          <a:solidFill>
            <a:schemeClr val="accent2">
              <a:lumMod val="60000"/>
              <a:lumOff val="40000"/>
            </a:schemeClr>
          </a:solidFill>
          <a:ln w="57150">
            <a:solidFill>
              <a:schemeClr val="tx1"/>
            </a:solidFill>
          </a:ln>
        </p:spPr>
        <p:txBody>
          <a:bodyPr wrap="square" rtlCol="0">
            <a:spAutoFit/>
          </a:bodyPr>
          <a:lstStyle/>
          <a:p>
            <a:r>
              <a:rPr lang="en-GB" sz="1600" dirty="0">
                <a:latin typeface="HfW precursive" panose="00000500000000000000" pitchFamily="2" charset="0"/>
              </a:rPr>
              <a:t>Within all activities in Reception, we promote the development of </a:t>
            </a:r>
            <a:r>
              <a:rPr lang="en-GB" sz="1600" b="1" dirty="0">
                <a:latin typeface="HfW precursive" panose="00000500000000000000" pitchFamily="2" charset="0"/>
              </a:rPr>
              <a:t>communication and language </a:t>
            </a:r>
            <a:r>
              <a:rPr lang="en-GB" sz="1600" dirty="0">
                <a:latin typeface="HfW precursive" panose="00000500000000000000" pitchFamily="2" charset="0"/>
              </a:rPr>
              <a:t>skills through learning new vocabulary and modelling how to speak in full and clear sentences. In addition to this, we encourage the children to develop their relationships with their peers. This includes being confident enough to initiate a conversation / game with peers and beginning to express how they feel.</a:t>
            </a:r>
          </a:p>
        </p:txBody>
      </p:sp>
      <p:pic>
        <p:nvPicPr>
          <p:cNvPr id="5" name="Picture 4">
            <a:extLst>
              <a:ext uri="{FF2B5EF4-FFF2-40B4-BE49-F238E27FC236}">
                <a16:creationId xmlns:a16="http://schemas.microsoft.com/office/drawing/2014/main" id="{B1008FC6-1492-BEA5-2F98-8FEB6398BE9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8462" l="3279" r="89180">
                        <a14:foregroundMark x1="7869" y1="31538" x2="7869" y2="31538"/>
                        <a14:foregroundMark x1="3279" y1="35385" x2="3279" y2="35385"/>
                        <a14:foregroundMark x1="25574" y1="10000" x2="25574" y2="10000"/>
                        <a14:foregroundMark x1="89180" y1="61154" x2="89180" y2="61154"/>
                        <a14:foregroundMark x1="59016" y1="98462" x2="59016" y2="98462"/>
                      </a14:backgroundRemoval>
                    </a14:imgEffect>
                  </a14:imgLayer>
                </a14:imgProps>
              </a:ext>
            </a:extLst>
          </a:blip>
          <a:srcRect l="6218" t="5646" r="5791" b="1130"/>
          <a:stretch>
            <a:fillRect/>
          </a:stretch>
        </p:blipFill>
        <p:spPr>
          <a:xfrm>
            <a:off x="11588954" y="3359020"/>
            <a:ext cx="509740" cy="460382"/>
          </a:xfrm>
          <a:prstGeom prst="rect">
            <a:avLst/>
          </a:prstGeom>
        </p:spPr>
      </p:pic>
      <p:pic>
        <p:nvPicPr>
          <p:cNvPr id="7" name="Picture 6">
            <a:extLst>
              <a:ext uri="{FF2B5EF4-FFF2-40B4-BE49-F238E27FC236}">
                <a16:creationId xmlns:a16="http://schemas.microsoft.com/office/drawing/2014/main" id="{AE3C4428-DE22-D6D4-DA43-08BDDE83107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18" b="90000" l="7500" r="93636">
                        <a14:foregroundMark x1="7500" y1="26154" x2="7500" y2="26154"/>
                        <a14:foregroundMark x1="22727" y1="8974" x2="22727" y2="8974"/>
                        <a14:foregroundMark x1="93636" y1="24103" x2="93636" y2="24103"/>
                        <a14:foregroundMark x1="93636" y1="24103" x2="93636" y2="24103"/>
                        <a14:foregroundMark x1="60000" y1="89744" x2="60000" y2="89744"/>
                        <a14:foregroundMark x1="60000" y1="89744" x2="60000" y2="89744"/>
                      </a14:backgroundRemoval>
                    </a14:imgEffect>
                  </a14:imgLayer>
                </a14:imgProps>
              </a:ext>
            </a:extLst>
          </a:blip>
          <a:srcRect l="5183" t="7682" r="3327" b="4734"/>
          <a:stretch>
            <a:fillRect/>
          </a:stretch>
        </p:blipFill>
        <p:spPr>
          <a:xfrm>
            <a:off x="10888824" y="3329751"/>
            <a:ext cx="588162" cy="499072"/>
          </a:xfrm>
          <a:prstGeom prst="rect">
            <a:avLst/>
          </a:prstGeom>
        </p:spPr>
      </p:pic>
      <p:pic>
        <p:nvPicPr>
          <p:cNvPr id="12" name="Picture 11">
            <a:extLst>
              <a:ext uri="{FF2B5EF4-FFF2-40B4-BE49-F238E27FC236}">
                <a16:creationId xmlns:a16="http://schemas.microsoft.com/office/drawing/2014/main" id="{D26AA0D0-2467-6168-FC8C-FBB7369F6F0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088" b="98539" l="762" r="96381">
                        <a14:foregroundMark x1="43238" y1="39040" x2="43238" y2="39040"/>
                        <a14:foregroundMark x1="43238" y1="39040" x2="43238" y2="39040"/>
                        <a14:foregroundMark x1="49905" y1="42589" x2="54095" y2="17328"/>
                        <a14:foregroundMark x1="45714" y1="62839" x2="17524" y2="43215"/>
                        <a14:foregroundMark x1="17524" y1="43215" x2="13143" y2="29645"/>
                        <a14:foregroundMark x1="13143" y1="29645" x2="22095" y2="18580"/>
                        <a14:foregroundMark x1="22095" y1="18580" x2="61143" y2="10021"/>
                        <a14:foregroundMark x1="61143" y1="10021" x2="74476" y2="19207"/>
                        <a14:foregroundMark x1="74476" y1="19207" x2="67429" y2="39875"/>
                        <a14:foregroundMark x1="67429" y1="39875" x2="48190" y2="60543"/>
                        <a14:foregroundMark x1="48190" y1="60543" x2="74857" y2="59290"/>
                        <a14:foregroundMark x1="74857" y1="59290" x2="81524" y2="75574"/>
                        <a14:foregroundMark x1="81524" y1="75574" x2="61143" y2="84969"/>
                        <a14:foregroundMark x1="61143" y1="84969" x2="33905" y2="81628"/>
                        <a14:foregroundMark x1="33905" y1="81628" x2="21333" y2="64509"/>
                        <a14:foregroundMark x1="21333" y1="64509" x2="19619" y2="47808"/>
                        <a14:foregroundMark x1="44190" y1="71399" x2="37524" y2="11900"/>
                        <a14:foregroundMark x1="47048" y1="28392" x2="35238" y2="50104"/>
                        <a14:foregroundMark x1="35238" y1="50104" x2="46286" y2="56159"/>
                        <a14:foregroundMark x1="46286" y1="56159" x2="54095" y2="75992"/>
                        <a14:foregroundMark x1="54095" y1="75992" x2="69333" y2="71399"/>
                        <a14:foregroundMark x1="69333" y1="71399" x2="74095" y2="80793"/>
                        <a14:foregroundMark x1="74095" y1="80793" x2="79429" y2="75365"/>
                        <a14:foregroundMark x1="88190" y1="72443" x2="87429" y2="72443"/>
                        <a14:foregroundMark x1="87238" y1="72443" x2="87238" y2="72443"/>
                        <a14:foregroundMark x1="85333" y1="72443" x2="76381" y2="67850"/>
                        <a14:foregroundMark x1="76381" y1="67850" x2="78286" y2="78288"/>
                        <a14:foregroundMark x1="78286" y1="78288" x2="86476" y2="70981"/>
                        <a14:foregroundMark x1="86476" y1="70981" x2="80762" y2="66180"/>
                        <a14:foregroundMark x1="75429" y1="49269" x2="83619" y2="57620"/>
                        <a14:foregroundMark x1="83619" y1="57620" x2="94286" y2="63466"/>
                        <a14:foregroundMark x1="94286" y1="63466" x2="94667" y2="78288"/>
                        <a14:foregroundMark x1="94667" y1="78288" x2="70286" y2="92902"/>
                        <a14:foregroundMark x1="70286" y1="92902" x2="46095" y2="96451"/>
                        <a14:foregroundMark x1="46095" y1="96451" x2="32381" y2="91858"/>
                        <a14:foregroundMark x1="32381" y1="91858" x2="8952" y2="71399"/>
                        <a14:foregroundMark x1="8952" y1="71399" x2="3048" y2="59499"/>
                        <a14:foregroundMark x1="3048" y1="59499" x2="2130" y2="46299"/>
                        <a14:foregroundMark x1="3887" y1="35293" x2="24190" y2="15658"/>
                        <a14:foregroundMark x1="24190" y1="15658" x2="69714" y2="4802"/>
                        <a14:foregroundMark x1="69714" y1="4802" x2="82095" y2="19207"/>
                        <a14:foregroundMark x1="82095" y1="19207" x2="82286" y2="27349"/>
                        <a14:foregroundMark x1="69714" y1="30271" x2="27238" y2="41962"/>
                        <a14:foregroundMark x1="27238" y1="41962" x2="26476" y2="43215"/>
                        <a14:foregroundMark x1="76571" y1="33612" x2="76571" y2="33612"/>
                        <a14:foregroundMark x1="76762" y1="33612" x2="76762" y2="33612"/>
                        <a14:foregroundMark x1="92381" y1="22129" x2="67619" y2="44259"/>
                        <a14:foregroundMark x1="92381" y1="19415" x2="92381" y2="19415"/>
                        <a14:foregroundMark x1="92381" y1="19415" x2="92381" y2="19415"/>
                        <a14:foregroundMark x1="96381" y1="19207" x2="96381" y2="19207"/>
                        <a14:foregroundMark x1="96381" y1="19207" x2="96381" y2="19207"/>
                        <a14:foregroundMark x1="96381" y1="19207" x2="96381" y2="19207"/>
                        <a14:foregroundMark x1="96381" y1="19207" x2="96381" y2="19207"/>
                        <a14:foregroundMark x1="96571" y1="20251" x2="96571" y2="20251"/>
                        <a14:foregroundMark x1="96571" y1="20251" x2="96571" y2="20251"/>
                        <a14:foregroundMark x1="96571" y1="20251" x2="96571" y2="20251"/>
                        <a14:foregroundMark x1="96381" y1="20251" x2="96381" y2="20251"/>
                        <a14:foregroundMark x1="96381" y1="20251" x2="96381" y2="20251"/>
                        <a14:foregroundMark x1="92952" y1="21086" x2="92952" y2="21086"/>
                        <a14:foregroundMark x1="92952" y1="21086" x2="92952" y2="21086"/>
                        <a14:foregroundMark x1="66857" y1="29436" x2="65143" y2="30689"/>
                        <a14:foregroundMark x1="64190" y1="30898" x2="64190" y2="30898"/>
                        <a14:foregroundMark x1="62667" y1="22756" x2="62667" y2="20877"/>
                        <a14:foregroundMark x1="62667" y1="18789" x2="62667" y2="18789"/>
                        <a14:foregroundMark x1="62667" y1="18789" x2="62667" y2="18789"/>
                        <a14:foregroundMark x1="62667" y1="18580" x2="62667" y2="17119"/>
                        <a14:foregroundMark x1="62667" y1="16910" x2="58667" y2="15031"/>
                        <a14:foregroundMark x1="50095" y1="11900" x2="50095" y2="25887"/>
                        <a14:foregroundMark x1="55619" y1="20459" x2="63048" y2="27140"/>
                        <a14:foregroundMark x1="63048" y1="27140" x2="73524" y2="29436"/>
                        <a14:foregroundMark x1="74286" y1="14405" x2="74286" y2="31315"/>
                        <a14:foregroundMark x1="74286" y1="31315" x2="68571" y2="37578"/>
                        <a14:foregroundMark x1="62476" y1="38413" x2="48000" y2="45929"/>
                        <a14:foregroundMark x1="48000" y1="45929" x2="47810" y2="46347"/>
                        <a14:foregroundMark x1="57143" y1="43424" x2="44190" y2="45511"/>
                        <a14:foregroundMark x1="44190" y1="45511" x2="44762" y2="39666"/>
                        <a14:foregroundMark x1="56190" y1="46973" x2="45524" y2="51566"/>
                        <a14:foregroundMark x1="78476" y1="63674" x2="69714" y2="72443"/>
                        <a14:foregroundMark x1="69714" y1="72443" x2="85143" y2="85177"/>
                        <a14:foregroundMark x1="85143" y1="85177" x2="89333" y2="70981"/>
                        <a14:foregroundMark x1="89333" y1="70981" x2="76000" y2="66806"/>
                        <a14:foregroundMark x1="73905" y1="53862" x2="79048" y2="62630"/>
                        <a14:foregroundMark x1="79048" y1="62630" x2="89333" y2="68476"/>
                        <a14:foregroundMark x1="89333" y1="68476" x2="90286" y2="68267"/>
                        <a14:foregroundMark x1="72000" y1="59081" x2="67048" y2="70564"/>
                        <a14:foregroundMark x1="67048" y1="70564" x2="67048" y2="70564"/>
                        <a14:foregroundMark x1="95238" y1="62630" x2="97714" y2="75783"/>
                        <a14:foregroundMark x1="97714" y1="75783" x2="91048" y2="83716"/>
                        <a14:foregroundMark x1="91048" y1="83716" x2="68381" y2="94363"/>
                        <a14:foregroundMark x1="68381" y1="94363" x2="54095" y2="95825"/>
                        <a14:foregroundMark x1="54095" y1="95825" x2="43048" y2="92902"/>
                        <a14:foregroundMark x1="43048" y1="92902" x2="40381" y2="91023"/>
                        <a14:foregroundMark x1="6667" y1="71399" x2="4586" y2="46633"/>
                        <a14:foregroundMark x1="6172" y1="35699" x2="9143" y2="30271"/>
                        <a14:foregroundMark x1="5874" y1="36243" x2="6172" y2="35699"/>
                        <a14:foregroundMark x1="8190" y1="43841" x2="5277" y2="44005"/>
                        <a14:foregroundMark x1="62286" y1="3340" x2="50667" y2="2088"/>
                        <a14:foregroundMark x1="50667" y1="2088" x2="23429" y2="12109"/>
                        <a14:foregroundMark x1="68381" y1="50522" x2="63810" y2="56367"/>
                        <a14:foregroundMark x1="77714" y1="94781" x2="48762" y2="98539"/>
                        <a14:foregroundMark x1="48762" y1="98539" x2="31619" y2="95616"/>
                        <a14:backgroundMark x1="1524" y1="39875" x2="1524" y2="39875"/>
                        <a14:backgroundMark x1="1524" y1="39875" x2="1524" y2="39875"/>
                        <a14:backgroundMark x1="2095" y1="36117" x2="952" y2="46138"/>
                        <a14:backgroundMark x1="2857" y1="35699" x2="2857" y2="35699"/>
                        <a14:backgroundMark x1="2857" y1="35699" x2="2857" y2="35699"/>
                        <a14:backgroundMark x1="3429" y1="35073" x2="2095" y2="38205"/>
                      </a14:backgroundRemoval>
                    </a14:imgEffect>
                  </a14:imgLayer>
                </a14:imgProps>
              </a:ext>
            </a:extLst>
          </a:blip>
          <a:stretch>
            <a:fillRect/>
          </a:stretch>
        </p:blipFill>
        <p:spPr>
          <a:xfrm rot="20996788">
            <a:off x="11374350" y="3982955"/>
            <a:ext cx="575444" cy="525024"/>
          </a:xfrm>
          <a:prstGeom prst="rect">
            <a:avLst/>
          </a:prstGeom>
        </p:spPr>
      </p:pic>
      <p:pic>
        <p:nvPicPr>
          <p:cNvPr id="16" name="Picture 15">
            <a:extLst>
              <a:ext uri="{FF2B5EF4-FFF2-40B4-BE49-F238E27FC236}">
                <a16:creationId xmlns:a16="http://schemas.microsoft.com/office/drawing/2014/main" id="{C109F1C9-8574-5DB8-8917-016B3DB0F67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574" b="89894" l="10000" r="94222">
                        <a14:foregroundMark x1="12444" y1="88298" x2="12444" y2="88298"/>
                        <a14:foregroundMark x1="12444" y1="88032" x2="12444" y2="88032"/>
                        <a14:foregroundMark x1="69778" y1="41755" x2="69778" y2="41755"/>
                        <a14:foregroundMark x1="69778" y1="41755" x2="69778" y2="41755"/>
                        <a14:foregroundMark x1="66000" y1="43617" x2="83556" y2="29787"/>
                        <a14:foregroundMark x1="78667" y1="17287" x2="62444" y2="32979"/>
                        <a14:foregroundMark x1="62444" y1="32979" x2="68000" y2="49734"/>
                        <a14:foregroundMark x1="68000" y1="49734" x2="84000" y2="50000"/>
                        <a14:foregroundMark x1="84000" y1="50000" x2="83556" y2="26330"/>
                        <a14:foregroundMark x1="83556" y1="26330" x2="78889" y2="20213"/>
                        <a14:foregroundMark x1="73778" y1="52660" x2="73778" y2="52660"/>
                        <a14:foregroundMark x1="73778" y1="52660" x2="73778" y2="52660"/>
                        <a14:foregroundMark x1="75778" y1="52660" x2="76667" y2="51862"/>
                        <a14:foregroundMark x1="74667" y1="52926" x2="75556" y2="55319"/>
                        <a14:foregroundMark x1="75556" y1="55319" x2="75556" y2="55319"/>
                        <a14:foregroundMark x1="63333" y1="31915" x2="63333" y2="31915"/>
                        <a14:foregroundMark x1="63333" y1="31915" x2="63333" y2="31915"/>
                        <a14:foregroundMark x1="67556" y1="25532" x2="64330" y2="27154"/>
                        <a14:foregroundMark x1="85333" y1="30319" x2="85333" y2="30319"/>
                        <a14:foregroundMark x1="85778" y1="30851" x2="88849" y2="38203"/>
                        <a14:foregroundMark x1="11111" y1="89362" x2="11111" y2="89362"/>
                        <a14:foregroundMark x1="12667" y1="88298" x2="12667" y2="88298"/>
                        <a14:foregroundMark x1="12667" y1="88298" x2="12667" y2="88298"/>
                        <a14:foregroundMark x1="11778" y1="88298" x2="11778" y2="88298"/>
                        <a14:foregroundMark x1="11333" y1="88298" x2="11333" y2="88298"/>
                        <a14:foregroundMark x1="11333" y1="88298" x2="10104" y2="82656"/>
                        <a14:foregroundMark x1="80889" y1="39362" x2="77333" y2="25000"/>
                        <a14:foregroundMark x1="61778" y1="33245" x2="61778" y2="33245"/>
                        <a14:foregroundMark x1="61778" y1="33245" x2="61778" y2="33245"/>
                        <a14:foregroundMark x1="63556" y1="29255" x2="63556" y2="29255"/>
                        <a14:foregroundMark x1="63556" y1="29255" x2="63556" y2="29255"/>
                        <a14:foregroundMark x1="62667" y1="29787" x2="62667" y2="29787"/>
                        <a14:foregroundMark x1="62667" y1="29787" x2="62667" y2="29787"/>
                        <a14:foregroundMark x1="61778" y1="31649" x2="61778" y2="31649"/>
                        <a14:foregroundMark x1="61778" y1="31649" x2="61778" y2="31649"/>
                        <a14:foregroundMark x1="61333" y1="31649" x2="61333" y2="31649"/>
                        <a14:foregroundMark x1="61111" y1="31915" x2="61111" y2="31915"/>
                        <a14:foregroundMark x1="60667" y1="31915" x2="60667" y2="31915"/>
                        <a14:foregroundMark x1="60667" y1="31915" x2="60667" y2="31915"/>
                        <a14:foregroundMark x1="59111" y1="32181" x2="59111" y2="32181"/>
                        <a14:foregroundMark x1="59111" y1="32181" x2="59111" y2="32181"/>
                        <a14:foregroundMark x1="61778" y1="29521" x2="61778" y2="29521"/>
                        <a14:foregroundMark x1="61778" y1="29521" x2="61778" y2="29521"/>
                        <a14:foregroundMark x1="63556" y1="26862" x2="63556" y2="26862"/>
                        <a14:foregroundMark x1="63556" y1="26862" x2="63556" y2="26862"/>
                        <a14:foregroundMark x1="62889" y1="28457" x2="62889" y2="28457"/>
                        <a14:foregroundMark x1="61556" y1="29521" x2="61556" y2="29521"/>
                        <a14:foregroundMark x1="60889" y1="30319" x2="60222" y2="30851"/>
                        <a14:foregroundMark x1="62444" y1="29521" x2="62444" y2="29521"/>
                        <a14:foregroundMark x1="63778" y1="27660" x2="63778" y2="27660"/>
                        <a14:foregroundMark x1="64889" y1="27394" x2="64889" y2="27394"/>
                        <a14:foregroundMark x1="64667" y1="26862" x2="60444" y2="30053"/>
                        <a14:foregroundMark x1="58000" y1="31117" x2="65333" y2="26596"/>
                        <a14:backgroundMark x1="57333" y1="30053" x2="57333" y2="30053"/>
                        <a14:backgroundMark x1="56296" y1="31649" x2="58216" y2="30588"/>
                        <a14:backgroundMark x1="55815" y1="31915" x2="56296" y2="31649"/>
                        <a14:backgroundMark x1="55333" y1="32181" x2="55815" y2="31915"/>
                        <a14:backgroundMark x1="94000" y1="37500" x2="92000" y2="44947"/>
                        <a14:backgroundMark x1="10444" y1="82447" x2="10444" y2="82447"/>
                        <a14:backgroundMark x1="9556" y1="82979" x2="10444" y2="81649"/>
                      </a14:backgroundRemoval>
                    </a14:imgEffect>
                  </a14:imgLayer>
                </a14:imgProps>
              </a:ext>
            </a:extLst>
          </a:blip>
          <a:srcRect l="6179" t="15630" r="5235" b="6178"/>
          <a:stretch>
            <a:fillRect/>
          </a:stretch>
        </p:blipFill>
        <p:spPr>
          <a:xfrm rot="20003248">
            <a:off x="6667363" y="3101063"/>
            <a:ext cx="571612" cy="421574"/>
          </a:xfrm>
          <a:prstGeom prst="rect">
            <a:avLst/>
          </a:prstGeom>
        </p:spPr>
      </p:pic>
      <p:pic>
        <p:nvPicPr>
          <p:cNvPr id="18" name="Picture 17">
            <a:extLst>
              <a:ext uri="{FF2B5EF4-FFF2-40B4-BE49-F238E27FC236}">
                <a16:creationId xmlns:a16="http://schemas.microsoft.com/office/drawing/2014/main" id="{9C2368CD-AC13-BBE6-8970-527D74819C0A}"/>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839" b="91241" l="2449" r="96871">
                        <a14:foregroundMark x1="12789" y1="29927" x2="6122" y2="40146"/>
                        <a14:foregroundMark x1="6122" y1="40146" x2="13878" y2="67883"/>
                        <a14:foregroundMark x1="13878" y1="67883" x2="13878" y2="67153"/>
                        <a14:foregroundMark x1="2449" y1="51825" x2="2449" y2="51825"/>
                        <a14:foregroundMark x1="2449" y1="51825" x2="2449" y2="51825"/>
                        <a14:foregroundMark x1="8980" y1="91241" x2="8980" y2="91241"/>
                        <a14:foregroundMark x1="8980" y1="91241" x2="8980" y2="91241"/>
                        <a14:foregroundMark x1="10612" y1="6569" x2="10612" y2="6569"/>
                        <a14:foregroundMark x1="10612" y1="6569" x2="10612" y2="6569"/>
                        <a14:foregroundMark x1="31701" y1="30657" x2="31701" y2="30657"/>
                        <a14:foregroundMark x1="31701" y1="30657" x2="31701" y2="30657"/>
                        <a14:foregroundMark x1="32517" y1="19708" x2="25306" y2="50365"/>
                        <a14:foregroundMark x1="25306" y1="50365" x2="36463" y2="72263"/>
                        <a14:foregroundMark x1="36463" y1="72263" x2="34966" y2="18978"/>
                        <a14:foregroundMark x1="34966" y1="18978" x2="30748" y2="13869"/>
                        <a14:foregroundMark x1="55646" y1="34307" x2="48163" y2="24088"/>
                        <a14:foregroundMark x1="48163" y1="24088" x2="49252" y2="80292"/>
                        <a14:foregroundMark x1="49252" y1="80292" x2="56599" y2="70073"/>
                        <a14:foregroundMark x1="56599" y1="70073" x2="53878" y2="32117"/>
                        <a14:foregroundMark x1="53878" y1="32117" x2="53061" y2="30657"/>
                        <a14:foregroundMark x1="49660" y1="63504" x2="49660" y2="63504"/>
                        <a14:foregroundMark x1="49660" y1="63504" x2="49660" y2="63504"/>
                        <a14:foregroundMark x1="50068" y1="63504" x2="52789" y2="60584"/>
                        <a14:foregroundMark x1="74694" y1="24088" x2="65986" y2="25547"/>
                        <a14:foregroundMark x1="65986" y1="25547" x2="68163" y2="86131"/>
                        <a14:foregroundMark x1="68163" y1="86131" x2="76735" y2="64964"/>
                        <a14:foregroundMark x1="76735" y1="64964" x2="75102" y2="18248"/>
                        <a14:foregroundMark x1="75102" y1="18248" x2="73741" y2="17518"/>
                        <a14:foregroundMark x1="68980" y1="55474" x2="72653" y2="67153"/>
                        <a14:foregroundMark x1="72517" y1="57664" x2="72517" y2="53285"/>
                        <a14:foregroundMark x1="72653" y1="53285" x2="72245" y2="25547"/>
                        <a14:foregroundMark x1="31429" y1="32117" x2="30340" y2="59854"/>
                        <a14:foregroundMark x1="94286" y1="14599" x2="87619" y2="32847"/>
                        <a14:foregroundMark x1="87619" y1="32847" x2="85578" y2="74453"/>
                        <a14:foregroundMark x1="85578" y1="74453" x2="96327" y2="80292"/>
                        <a14:foregroundMark x1="96327" y1="80292" x2="96871" y2="31387"/>
                        <a14:foregroundMark x1="96871" y1="31387" x2="94014" y2="16788"/>
                        <a14:foregroundMark x1="91565" y1="31387" x2="88980" y2="70803"/>
                        <a14:foregroundMark x1="88980" y1="70803" x2="88844" y2="70803"/>
                        <a14:foregroundMark x1="92925" y1="62044" x2="92925" y2="62044"/>
                        <a14:foregroundMark x1="92925" y1="62044" x2="92925" y2="62044"/>
                        <a14:foregroundMark x1="92925" y1="62044" x2="92925" y2="62044"/>
                        <a14:foregroundMark x1="92789" y1="57664" x2="90340" y2="67883"/>
                      </a14:backgroundRemoval>
                    </a14:imgEffect>
                  </a14:imgLayer>
                </a14:imgProps>
              </a:ext>
            </a:extLst>
          </a:blip>
          <a:stretch>
            <a:fillRect/>
          </a:stretch>
        </p:blipFill>
        <p:spPr>
          <a:xfrm>
            <a:off x="5650267" y="5031303"/>
            <a:ext cx="1469963" cy="273993"/>
          </a:xfrm>
          <a:prstGeom prst="rect">
            <a:avLst/>
          </a:prstGeom>
        </p:spPr>
      </p:pic>
    </p:spTree>
    <p:extLst>
      <p:ext uri="{BB962C8B-B14F-4D97-AF65-F5344CB8AC3E}">
        <p14:creationId xmlns:p14="http://schemas.microsoft.com/office/powerpoint/2010/main" val="620705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efa4170-0d19-0005-0004-bc88714345d2}" enabled="1" method="Standard" siteId="{0fbda686-35f7-4e5f-8c85-ef1e5f1cac95}" contentBits="0" removed="0"/>
</clbl:labelList>
</file>

<file path=docProps/app.xml><?xml version="1.0" encoding="utf-8"?>
<Properties xmlns="http://schemas.openxmlformats.org/officeDocument/2006/extended-properties" xmlns:vt="http://schemas.openxmlformats.org/officeDocument/2006/docPropsVTypes">
  <TotalTime>409</TotalTime>
  <Words>937</Words>
  <Application>Microsoft Office PowerPoint</Application>
  <PresentationFormat>Widescreen</PresentationFormat>
  <Paragraphs>43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HfW precursive</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Swarburton@CTKF.christthekingfederation.uk</dc:creator>
  <cp:lastModifiedBy>Katie Warburton</cp:lastModifiedBy>
  <cp:revision>27</cp:revision>
  <dcterms:created xsi:type="dcterms:W3CDTF">2025-04-07T14:04:48Z</dcterms:created>
  <dcterms:modified xsi:type="dcterms:W3CDTF">2026-09-13T11:39:11Z</dcterms:modified>
</cp:coreProperties>
</file>