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2"/>
    <p:sldId id="257" r:id="rId3"/>
  </p:sldIdLst>
  <p:sldSz cx="12192000" cy="6858000"/>
  <p:notesSz cx="6858000" cy="9144000"/>
  <p:embeddedFontLst>
    <p:embeddedFont>
      <p:font typeface="Comic Sans MS" panose="030F0702030302020204" pitchFamily="66" charset="0"/>
      <p:regular r:id="rId5"/>
      <p:bold r:id="rId6"/>
      <p:italic r:id="rId7"/>
      <p:boldItalic r:id="rId8"/>
    </p:embeddedFont>
    <p:embeddedFont>
      <p:font typeface="Play" panose="020B0604020202020204" charset="0"/>
      <p:regular r:id="rId9"/>
      <p:bold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jPsg2+tfTDdeeEvI8AAxv4T6YLh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3.fntdata"/><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2.fntdata"/><Relationship Id="rId5" Type="http://schemas.openxmlformats.org/officeDocument/2006/relationships/font" Target="fonts/font1.fntdata"/><Relationship Id="rId15" Type="http://schemas.openxmlformats.org/officeDocument/2006/relationships/theme" Target="theme/theme1.xml"/><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2"/>
          <p:cNvSpPr>
            <a:spLocks noGrp="1"/>
          </p:cNvSpPr>
          <p:nvPr>
            <p:ph type="pic" idx="2"/>
          </p:nvPr>
        </p:nvSpPr>
        <p:spPr>
          <a:xfrm>
            <a:off x="5183188" y="987425"/>
            <a:ext cx="6172200" cy="4873625"/>
          </a:xfrm>
          <a:prstGeom prst="rect">
            <a:avLst/>
          </a:prstGeom>
          <a:noFill/>
          <a:ln>
            <a:noFill/>
          </a:ln>
        </p:spPr>
      </p:sp>
      <p:sp>
        <p:nvSpPr>
          <p:cNvPr id="64" name="Google Shape;64;p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accessart.org.uk/explore-draw/"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a:spLocks noGrp="1"/>
          </p:cNvSpPr>
          <p:nvPr>
            <p:ph type="subTitle" idx="1"/>
          </p:nvPr>
        </p:nvSpPr>
        <p:spPr>
          <a:xfrm>
            <a:off x="575425" y="1299250"/>
            <a:ext cx="10882500" cy="1986000"/>
          </a:xfrm>
          <a:prstGeom prst="rect">
            <a:avLst/>
          </a:prstGeom>
          <a:solidFill>
            <a:srgbClr val="E7F6FF">
              <a:alpha val="60000"/>
            </a:srgbClr>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300"/>
              <a:buNone/>
            </a:pPr>
            <a:r>
              <a:rPr lang="en-GB" sz="1200" b="1" u="sng">
                <a:solidFill>
                  <a:schemeClr val="lt1"/>
                </a:solidFill>
                <a:latin typeface="Comic Sans MS"/>
                <a:ea typeface="Comic Sans MS"/>
                <a:cs typeface="Comic Sans MS"/>
                <a:sym typeface="Comic Sans MS"/>
              </a:rPr>
              <a:t>Explorers and Our Wonderful World</a:t>
            </a:r>
            <a:endParaRPr sz="1200">
              <a:solidFill>
                <a:schemeClr val="lt1"/>
              </a:solidFill>
            </a:endParaRPr>
          </a:p>
          <a:p>
            <a:pPr marL="0" lvl="0" indent="0" algn="ctr" rtl="0">
              <a:lnSpc>
                <a:spcPct val="120000"/>
              </a:lnSpc>
              <a:spcBef>
                <a:spcPts val="1000"/>
              </a:spcBef>
              <a:spcAft>
                <a:spcPts val="0"/>
              </a:spcAft>
              <a:buClr>
                <a:schemeClr val="dk1"/>
              </a:buClr>
              <a:buSzPts val="1200"/>
              <a:buNone/>
            </a:pPr>
            <a:r>
              <a:rPr lang="en-GB" sz="1200">
                <a:solidFill>
                  <a:schemeClr val="lt1"/>
                </a:solidFill>
                <a:latin typeface="Comic Sans MS"/>
                <a:ea typeface="Comic Sans MS"/>
                <a:cs typeface="Comic Sans MS"/>
                <a:sym typeface="Comic Sans MS"/>
              </a:rPr>
              <a:t>In Year 2, children will explore two exciting topics: </a:t>
            </a:r>
            <a:r>
              <a:rPr lang="en-GB" sz="1200" i="1">
                <a:solidFill>
                  <a:schemeClr val="lt1"/>
                </a:solidFill>
                <a:latin typeface="Comic Sans MS"/>
                <a:ea typeface="Comic Sans MS"/>
                <a:cs typeface="Comic Sans MS"/>
                <a:sym typeface="Comic Sans MS"/>
              </a:rPr>
              <a:t>Explorers</a:t>
            </a:r>
            <a:r>
              <a:rPr lang="en-GB" sz="1200">
                <a:solidFill>
                  <a:schemeClr val="lt1"/>
                </a:solidFill>
                <a:latin typeface="Comic Sans MS"/>
                <a:ea typeface="Comic Sans MS"/>
                <a:cs typeface="Comic Sans MS"/>
                <a:sym typeface="Comic Sans MS"/>
              </a:rPr>
              <a:t> in History and </a:t>
            </a:r>
            <a:r>
              <a:rPr lang="en-GB" sz="1200" i="1">
                <a:solidFill>
                  <a:schemeClr val="lt1"/>
                </a:solidFill>
                <a:latin typeface="Comic Sans MS"/>
                <a:ea typeface="Comic Sans MS"/>
                <a:cs typeface="Comic Sans MS"/>
                <a:sym typeface="Comic Sans MS"/>
              </a:rPr>
              <a:t>Our Wonderful World</a:t>
            </a:r>
            <a:r>
              <a:rPr lang="en-GB" sz="1200">
                <a:solidFill>
                  <a:schemeClr val="lt1"/>
                </a:solidFill>
                <a:latin typeface="Comic Sans MS"/>
                <a:ea typeface="Comic Sans MS"/>
                <a:cs typeface="Comic Sans MS"/>
                <a:sym typeface="Comic Sans MS"/>
              </a:rPr>
              <a:t> in Geography. In the </a:t>
            </a:r>
            <a:r>
              <a:rPr lang="en-GB" sz="1200" i="1">
                <a:solidFill>
                  <a:schemeClr val="lt1"/>
                </a:solidFill>
                <a:latin typeface="Comic Sans MS"/>
                <a:ea typeface="Comic Sans MS"/>
                <a:cs typeface="Comic Sans MS"/>
                <a:sym typeface="Comic Sans MS"/>
              </a:rPr>
              <a:t>Explorers</a:t>
            </a:r>
            <a:r>
              <a:rPr lang="en-GB" sz="1200">
                <a:solidFill>
                  <a:schemeClr val="lt1"/>
                </a:solidFill>
                <a:latin typeface="Comic Sans MS"/>
                <a:ea typeface="Comic Sans MS"/>
                <a:cs typeface="Comic Sans MS"/>
                <a:sym typeface="Comic Sans MS"/>
              </a:rPr>
              <a:t> unit, pupils will learn about significant individuals such as Christopher Columbus, Neil Armstrong, and Ibn Battuta. They will discover what made these people famous, the challenges they faced, and how their explorations helped shape the world we live in today. Children will also develop an understanding of chronology by placing key events on a timeline and comparing how travel and exploration have changed over time.</a:t>
            </a:r>
            <a:endParaRPr sz="1200">
              <a:solidFill>
                <a:schemeClr val="lt1"/>
              </a:solidFill>
              <a:latin typeface="Comic Sans MS"/>
              <a:ea typeface="Comic Sans MS"/>
              <a:cs typeface="Comic Sans MS"/>
              <a:sym typeface="Comic Sans MS"/>
            </a:endParaRPr>
          </a:p>
        </p:txBody>
      </p:sp>
      <p:sp>
        <p:nvSpPr>
          <p:cNvPr id="85" name="Google Shape;85;p1"/>
          <p:cNvSpPr txBox="1">
            <a:spLocks noGrp="1"/>
          </p:cNvSpPr>
          <p:nvPr>
            <p:ph type="ctrTitle"/>
          </p:nvPr>
        </p:nvSpPr>
        <p:spPr>
          <a:xfrm>
            <a:off x="311775" y="0"/>
            <a:ext cx="11736900" cy="1164575"/>
          </a:xfrm>
          <a:prstGeom prst="rect">
            <a:avLst/>
          </a:prstGeom>
          <a:solidFill>
            <a:srgbClr val="FFFFCC">
              <a:alpha val="60000"/>
            </a:srgbClr>
          </a:solidFill>
          <a:ln w="9525" cap="flat" cmpd="sng">
            <a:solidFill>
              <a:srgbClr val="FFC000"/>
            </a:solidFill>
            <a:prstDash val="solid"/>
            <a:round/>
            <a:headEnd type="none" w="sm" len="sm"/>
            <a:tailEnd type="none" w="sm" len="sm"/>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1300"/>
              <a:buFont typeface="Comic Sans MS"/>
              <a:buNone/>
            </a:pPr>
            <a:r>
              <a:rPr lang="en-GB" sz="1300" b="1" dirty="0">
                <a:solidFill>
                  <a:schemeClr val="lt1"/>
                </a:solidFill>
                <a:latin typeface="Comic Sans MS"/>
                <a:ea typeface="Comic Sans MS"/>
                <a:cs typeface="Comic Sans MS"/>
                <a:sym typeface="Comic Sans MS"/>
              </a:rPr>
              <a:t>Welcome to Year 2!</a:t>
            </a:r>
            <a:endParaRPr sz="1300" b="1" dirty="0">
              <a:solidFill>
                <a:schemeClr val="lt1"/>
              </a:solidFill>
              <a:latin typeface="Comic Sans MS"/>
              <a:ea typeface="Comic Sans MS"/>
              <a:cs typeface="Comic Sans MS"/>
              <a:sym typeface="Comic Sans MS"/>
            </a:endParaRPr>
          </a:p>
          <a:p>
            <a:pPr marL="146050" lvl="0" rtl="0">
              <a:lnSpc>
                <a:spcPct val="90000"/>
              </a:lnSpc>
              <a:spcBef>
                <a:spcPts val="0"/>
              </a:spcBef>
              <a:spcAft>
                <a:spcPts val="0"/>
              </a:spcAft>
              <a:buClr>
                <a:schemeClr val="lt1"/>
              </a:buClr>
              <a:buSzPts val="1300"/>
            </a:pPr>
            <a:r>
              <a:rPr lang="en-GB" sz="1300" b="1" dirty="0">
                <a:solidFill>
                  <a:schemeClr val="lt1"/>
                </a:solidFill>
                <a:latin typeface="Comic Sans MS"/>
                <a:ea typeface="Comic Sans MS"/>
                <a:cs typeface="Comic Sans MS"/>
                <a:sym typeface="Comic Sans MS"/>
              </a:rPr>
              <a:t>It has been lovely to welcome the children back to school and we have lots to look forward to this term. Below is an outline of our topics this term. </a:t>
            </a:r>
            <a:br>
              <a:rPr lang="en-GB" sz="1300" b="1" dirty="0">
                <a:solidFill>
                  <a:schemeClr val="lt1"/>
                </a:solidFill>
                <a:latin typeface="Comic Sans MS"/>
                <a:ea typeface="Comic Sans MS"/>
                <a:cs typeface="Comic Sans MS"/>
                <a:sym typeface="Comic Sans MS"/>
              </a:rPr>
            </a:br>
            <a:r>
              <a:rPr lang="en-GB" sz="1300" b="1" dirty="0">
                <a:solidFill>
                  <a:schemeClr val="lt1"/>
                </a:solidFill>
                <a:latin typeface="Comic Sans MS"/>
                <a:ea typeface="Comic Sans MS"/>
                <a:cs typeface="Comic Sans MS"/>
                <a:sym typeface="Comic Sans MS"/>
              </a:rPr>
              <a:t>Staffing: Mrs Scudiero</a:t>
            </a:r>
            <a:br>
              <a:rPr lang="en-GB" sz="1300" b="1" dirty="0">
                <a:solidFill>
                  <a:schemeClr val="lt1"/>
                </a:solidFill>
                <a:latin typeface="Comic Sans MS"/>
                <a:ea typeface="Comic Sans MS"/>
                <a:cs typeface="Comic Sans MS"/>
                <a:sym typeface="Comic Sans MS"/>
              </a:rPr>
            </a:br>
            <a:r>
              <a:rPr lang="en-GB" sz="1300" b="1" dirty="0">
                <a:solidFill>
                  <a:schemeClr val="lt1"/>
                </a:solidFill>
                <a:latin typeface="Comic Sans MS"/>
                <a:ea typeface="Comic Sans MS"/>
                <a:cs typeface="Comic Sans MS"/>
                <a:sym typeface="Comic Sans MS"/>
              </a:rPr>
              <a:t>Teaching assistants: Mrs Tyrell, Mrs Cooch</a:t>
            </a:r>
            <a:br>
              <a:rPr lang="en-GB" sz="1300" b="1" dirty="0">
                <a:solidFill>
                  <a:schemeClr val="lt1"/>
                </a:solidFill>
                <a:latin typeface="Comic Sans MS"/>
                <a:ea typeface="Comic Sans MS"/>
                <a:cs typeface="Comic Sans MS"/>
                <a:sym typeface="Comic Sans MS"/>
              </a:rPr>
            </a:br>
            <a:r>
              <a:rPr lang="en-GB" sz="1300" b="1" dirty="0">
                <a:solidFill>
                  <a:schemeClr val="lt1"/>
                </a:solidFill>
                <a:latin typeface="Comic Sans MS"/>
                <a:ea typeface="Comic Sans MS"/>
                <a:cs typeface="Comic Sans MS"/>
                <a:sym typeface="Comic Sans MS"/>
              </a:rPr>
              <a:t>LSA’s: Mrs Gilbank, Miss Dyke </a:t>
            </a:r>
            <a:endParaRPr sz="1300" b="1" dirty="0">
              <a:solidFill>
                <a:schemeClr val="lt1"/>
              </a:solidFill>
              <a:latin typeface="Comic Sans MS"/>
              <a:ea typeface="Comic Sans MS"/>
              <a:cs typeface="Comic Sans MS"/>
              <a:sym typeface="Comic Sans MS"/>
            </a:endParaRPr>
          </a:p>
        </p:txBody>
      </p:sp>
      <p:sp>
        <p:nvSpPr>
          <p:cNvPr id="86" name="Google Shape;86;p1"/>
          <p:cNvSpPr/>
          <p:nvPr/>
        </p:nvSpPr>
        <p:spPr>
          <a:xfrm>
            <a:off x="174174" y="4178808"/>
            <a:ext cx="3884595" cy="2432304"/>
          </a:xfrm>
          <a:prstGeom prst="roundRect">
            <a:avLst>
              <a:gd name="adj" fmla="val 16667"/>
            </a:avLst>
          </a:prstGeom>
          <a:solidFill>
            <a:srgbClr val="D9E5F8">
              <a:alpha val="64705"/>
            </a:srgbClr>
          </a:solidFill>
          <a:ln w="19050" cap="flat" cmpd="sng">
            <a:solidFill>
              <a:srgbClr val="1F5C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400" b="1" i="0" u="sng" strike="noStrike" cap="none"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lang="en-GB" sz="1400" b="1" i="0" u="sng" strike="noStrike" cap="none"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lang="en-GB" sz="1400" b="1" i="0" u="sng" strike="noStrike" cap="none"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r>
              <a:rPr lang="en-GB" sz="1400" b="1" i="0" u="sng" strike="noStrike" cap="none" dirty="0">
                <a:solidFill>
                  <a:schemeClr val="dk1"/>
                </a:solidFill>
                <a:latin typeface="Comic Sans MS"/>
                <a:ea typeface="Comic Sans MS"/>
                <a:cs typeface="Comic Sans MS"/>
                <a:sym typeface="Comic Sans MS"/>
              </a:rPr>
              <a:t>Important dates: </a:t>
            </a:r>
            <a:endParaRPr dirty="0"/>
          </a:p>
          <a:p>
            <a:pPr marL="0" marR="0" lvl="0" indent="0" algn="l" rtl="0">
              <a:spcBef>
                <a:spcPts val="0"/>
              </a:spcBef>
              <a:spcAft>
                <a:spcPts val="0"/>
              </a:spcAft>
              <a:buNone/>
            </a:pPr>
            <a:endParaRPr sz="1300" dirty="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GB" sz="1300" dirty="0">
                <a:solidFill>
                  <a:schemeClr val="dk1"/>
                </a:solidFill>
                <a:latin typeface="Comic Sans MS"/>
                <a:ea typeface="Comic Sans MS"/>
                <a:cs typeface="Comic Sans MS"/>
                <a:sym typeface="Comic Sans MS"/>
              </a:rPr>
              <a:t>Initial Parent meeting – 15</a:t>
            </a:r>
            <a:r>
              <a:rPr lang="en-GB" sz="1300" baseline="30000" dirty="0">
                <a:solidFill>
                  <a:schemeClr val="dk1"/>
                </a:solidFill>
                <a:latin typeface="Comic Sans MS"/>
                <a:ea typeface="Comic Sans MS"/>
                <a:cs typeface="Comic Sans MS"/>
                <a:sym typeface="Comic Sans MS"/>
              </a:rPr>
              <a:t>th</a:t>
            </a:r>
            <a:r>
              <a:rPr lang="en-GB" sz="1300" dirty="0">
                <a:solidFill>
                  <a:schemeClr val="dk1"/>
                </a:solidFill>
                <a:latin typeface="Comic Sans MS"/>
                <a:ea typeface="Comic Sans MS"/>
                <a:cs typeface="Comic Sans MS"/>
                <a:sym typeface="Comic Sans MS"/>
              </a:rPr>
              <a:t> September 3pm</a:t>
            </a:r>
          </a:p>
          <a:p>
            <a:pPr marL="0" marR="0" lvl="0" indent="0" algn="l" rtl="0">
              <a:spcBef>
                <a:spcPts val="0"/>
              </a:spcBef>
              <a:spcAft>
                <a:spcPts val="0"/>
              </a:spcAft>
              <a:buNone/>
            </a:pPr>
            <a:r>
              <a:rPr lang="en-GB" sz="1300" dirty="0">
                <a:solidFill>
                  <a:schemeClr val="dk1"/>
                </a:solidFill>
                <a:latin typeface="Comic Sans MS"/>
                <a:ea typeface="Comic Sans MS"/>
                <a:cs typeface="Comic Sans MS"/>
                <a:sym typeface="Comic Sans MS"/>
              </a:rPr>
              <a:t>Harvest collection begins – 21</a:t>
            </a:r>
            <a:r>
              <a:rPr lang="en-GB" sz="1300" baseline="30000" dirty="0">
                <a:solidFill>
                  <a:schemeClr val="dk1"/>
                </a:solidFill>
                <a:latin typeface="Comic Sans MS"/>
                <a:ea typeface="Comic Sans MS"/>
                <a:cs typeface="Comic Sans MS"/>
                <a:sym typeface="Comic Sans MS"/>
              </a:rPr>
              <a:t>st</a:t>
            </a:r>
            <a:r>
              <a:rPr lang="en-GB" sz="1300" dirty="0">
                <a:solidFill>
                  <a:schemeClr val="dk1"/>
                </a:solidFill>
                <a:latin typeface="Comic Sans MS"/>
                <a:ea typeface="Comic Sans MS"/>
                <a:cs typeface="Comic Sans MS"/>
                <a:sym typeface="Comic Sans MS"/>
              </a:rPr>
              <a:t> September</a:t>
            </a:r>
          </a:p>
          <a:p>
            <a:pPr marL="0" marR="0" lvl="0" indent="0" algn="l" rtl="0">
              <a:spcBef>
                <a:spcPts val="0"/>
              </a:spcBef>
              <a:spcAft>
                <a:spcPts val="0"/>
              </a:spcAft>
              <a:buNone/>
            </a:pPr>
            <a:r>
              <a:rPr lang="en-GB" sz="1300" dirty="0">
                <a:solidFill>
                  <a:schemeClr val="dk1"/>
                </a:solidFill>
                <a:latin typeface="Comic Sans MS"/>
                <a:ea typeface="Comic Sans MS"/>
                <a:cs typeface="Comic Sans MS"/>
                <a:sym typeface="Comic Sans MS"/>
              </a:rPr>
              <a:t>Cultural day – 29</a:t>
            </a:r>
            <a:r>
              <a:rPr lang="en-GB" sz="1300" baseline="30000" dirty="0">
                <a:solidFill>
                  <a:schemeClr val="dk1"/>
                </a:solidFill>
                <a:latin typeface="Comic Sans MS"/>
                <a:ea typeface="Comic Sans MS"/>
                <a:cs typeface="Comic Sans MS"/>
                <a:sym typeface="Comic Sans MS"/>
              </a:rPr>
              <a:t>th</a:t>
            </a:r>
            <a:r>
              <a:rPr lang="en-GB" sz="1300" dirty="0">
                <a:solidFill>
                  <a:schemeClr val="dk1"/>
                </a:solidFill>
                <a:latin typeface="Comic Sans MS"/>
                <a:ea typeface="Comic Sans MS"/>
                <a:cs typeface="Comic Sans MS"/>
                <a:sym typeface="Comic Sans MS"/>
              </a:rPr>
              <a:t> September</a:t>
            </a:r>
          </a:p>
          <a:p>
            <a:pPr marL="0" marR="0" lvl="0" indent="0" algn="l" rtl="0">
              <a:spcBef>
                <a:spcPts val="0"/>
              </a:spcBef>
              <a:spcAft>
                <a:spcPts val="0"/>
              </a:spcAft>
              <a:buNone/>
            </a:pPr>
            <a:r>
              <a:rPr lang="en-GB" sz="1300" dirty="0">
                <a:solidFill>
                  <a:schemeClr val="dk1"/>
                </a:solidFill>
                <a:latin typeface="Comic Sans MS"/>
                <a:ea typeface="Comic Sans MS"/>
                <a:cs typeface="Comic Sans MS"/>
                <a:sym typeface="Comic Sans MS"/>
              </a:rPr>
              <a:t>St Francis day – 2</a:t>
            </a:r>
            <a:r>
              <a:rPr lang="en-GB" sz="1300" baseline="30000" dirty="0">
                <a:solidFill>
                  <a:schemeClr val="dk1"/>
                </a:solidFill>
                <a:latin typeface="Comic Sans MS"/>
                <a:ea typeface="Comic Sans MS"/>
                <a:cs typeface="Comic Sans MS"/>
                <a:sym typeface="Comic Sans MS"/>
              </a:rPr>
              <a:t>nd</a:t>
            </a:r>
            <a:r>
              <a:rPr lang="en-GB" sz="1300" dirty="0">
                <a:solidFill>
                  <a:schemeClr val="dk1"/>
                </a:solidFill>
                <a:latin typeface="Comic Sans MS"/>
                <a:ea typeface="Comic Sans MS"/>
                <a:cs typeface="Comic Sans MS"/>
                <a:sym typeface="Comic Sans MS"/>
              </a:rPr>
              <a:t> September</a:t>
            </a:r>
          </a:p>
          <a:p>
            <a:pPr marL="0" marR="0" lvl="0" indent="0" algn="l" rtl="0">
              <a:spcBef>
                <a:spcPts val="0"/>
              </a:spcBef>
              <a:spcAft>
                <a:spcPts val="0"/>
              </a:spcAft>
              <a:buNone/>
            </a:pPr>
            <a:r>
              <a:rPr lang="en-GB" sz="1300" dirty="0">
                <a:solidFill>
                  <a:schemeClr val="dk1"/>
                </a:solidFill>
                <a:latin typeface="Comic Sans MS"/>
                <a:ea typeface="Comic Sans MS"/>
                <a:cs typeface="Comic Sans MS"/>
                <a:sym typeface="Comic Sans MS"/>
              </a:rPr>
              <a:t>KS1 Independent learning – 7</a:t>
            </a:r>
            <a:r>
              <a:rPr lang="en-GB" sz="1300" baseline="30000" dirty="0">
                <a:solidFill>
                  <a:schemeClr val="dk1"/>
                </a:solidFill>
                <a:latin typeface="Comic Sans MS"/>
                <a:ea typeface="Comic Sans MS"/>
                <a:cs typeface="Comic Sans MS"/>
                <a:sym typeface="Comic Sans MS"/>
              </a:rPr>
              <a:t>th</a:t>
            </a:r>
            <a:r>
              <a:rPr lang="en-GB" sz="1300" dirty="0">
                <a:solidFill>
                  <a:schemeClr val="dk1"/>
                </a:solidFill>
                <a:latin typeface="Comic Sans MS"/>
                <a:ea typeface="Comic Sans MS"/>
                <a:cs typeface="Comic Sans MS"/>
                <a:sym typeface="Comic Sans MS"/>
              </a:rPr>
              <a:t> October 2.45-3.15pm</a:t>
            </a:r>
          </a:p>
          <a:p>
            <a:pPr marL="0" marR="0" lvl="0" indent="0" algn="l" rtl="0">
              <a:spcBef>
                <a:spcPts val="0"/>
              </a:spcBef>
              <a:spcAft>
                <a:spcPts val="0"/>
              </a:spcAft>
              <a:buNone/>
            </a:pPr>
            <a:r>
              <a:rPr lang="en-GB" sz="1300" dirty="0">
                <a:solidFill>
                  <a:schemeClr val="dk1"/>
                </a:solidFill>
                <a:latin typeface="Comic Sans MS"/>
                <a:ea typeface="Comic Sans MS"/>
                <a:cs typeface="Comic Sans MS"/>
                <a:sym typeface="Comic Sans MS"/>
              </a:rPr>
              <a:t>Parent/teacher meetings – 14</a:t>
            </a:r>
            <a:r>
              <a:rPr lang="en-GB" sz="1300" baseline="30000" dirty="0">
                <a:solidFill>
                  <a:schemeClr val="dk1"/>
                </a:solidFill>
                <a:latin typeface="Comic Sans MS"/>
                <a:ea typeface="Comic Sans MS"/>
                <a:cs typeface="Comic Sans MS"/>
                <a:sym typeface="Comic Sans MS"/>
              </a:rPr>
              <a:t>/</a:t>
            </a:r>
            <a:r>
              <a:rPr lang="en-GB" sz="1300" dirty="0">
                <a:solidFill>
                  <a:schemeClr val="dk1"/>
                </a:solidFill>
                <a:latin typeface="Comic Sans MS"/>
                <a:ea typeface="Comic Sans MS"/>
                <a:cs typeface="Comic Sans MS"/>
                <a:sym typeface="Comic Sans MS"/>
              </a:rPr>
              <a:t>15</a:t>
            </a:r>
            <a:r>
              <a:rPr lang="en-GB" sz="1300" baseline="30000" dirty="0">
                <a:solidFill>
                  <a:schemeClr val="dk1"/>
                </a:solidFill>
                <a:latin typeface="Comic Sans MS"/>
                <a:ea typeface="Comic Sans MS"/>
                <a:cs typeface="Comic Sans MS"/>
                <a:sym typeface="Comic Sans MS"/>
              </a:rPr>
              <a:t>th</a:t>
            </a:r>
            <a:r>
              <a:rPr lang="en-GB" sz="1300" dirty="0">
                <a:solidFill>
                  <a:schemeClr val="dk1"/>
                </a:solidFill>
                <a:latin typeface="Comic Sans MS"/>
                <a:ea typeface="Comic Sans MS"/>
                <a:cs typeface="Comic Sans MS"/>
                <a:sym typeface="Comic Sans MS"/>
              </a:rPr>
              <a:t> October</a:t>
            </a:r>
          </a:p>
          <a:p>
            <a:pPr marL="0" marR="0" lvl="0" indent="0" algn="l" rtl="0">
              <a:spcBef>
                <a:spcPts val="0"/>
              </a:spcBef>
              <a:spcAft>
                <a:spcPts val="0"/>
              </a:spcAft>
              <a:buNone/>
            </a:pPr>
            <a:r>
              <a:rPr lang="en-GB" sz="1300" dirty="0">
                <a:solidFill>
                  <a:schemeClr val="dk1"/>
                </a:solidFill>
                <a:latin typeface="Comic Sans MS"/>
                <a:ea typeface="Comic Sans MS"/>
                <a:cs typeface="Comic Sans MS"/>
                <a:sym typeface="Comic Sans MS"/>
              </a:rPr>
              <a:t>Half term 26-30</a:t>
            </a:r>
            <a:r>
              <a:rPr lang="en-GB" sz="1300" baseline="30000" dirty="0">
                <a:solidFill>
                  <a:schemeClr val="dk1"/>
                </a:solidFill>
                <a:latin typeface="Comic Sans MS"/>
                <a:ea typeface="Comic Sans MS"/>
                <a:cs typeface="Comic Sans MS"/>
                <a:sym typeface="Comic Sans MS"/>
              </a:rPr>
              <a:t>th</a:t>
            </a:r>
            <a:r>
              <a:rPr lang="en-GB" sz="1300" dirty="0">
                <a:solidFill>
                  <a:schemeClr val="dk1"/>
                </a:solidFill>
                <a:latin typeface="Comic Sans MS"/>
                <a:ea typeface="Comic Sans MS"/>
                <a:cs typeface="Comic Sans MS"/>
                <a:sym typeface="Comic Sans MS"/>
              </a:rPr>
              <a:t> October</a:t>
            </a:r>
          </a:p>
          <a:p>
            <a:pPr marL="0" marR="0" lvl="0" indent="0" algn="l" rtl="0">
              <a:spcBef>
                <a:spcPts val="0"/>
              </a:spcBef>
              <a:spcAft>
                <a:spcPts val="0"/>
              </a:spcAft>
              <a:buNone/>
            </a:pPr>
            <a:r>
              <a:rPr lang="en-GB" sz="1300" dirty="0">
                <a:solidFill>
                  <a:schemeClr val="dk1"/>
                </a:solidFill>
                <a:latin typeface="Comic Sans MS"/>
                <a:ea typeface="Comic Sans MS"/>
                <a:cs typeface="Comic Sans MS"/>
                <a:sym typeface="Comic Sans MS"/>
              </a:rPr>
              <a:t>Nativity – 16</a:t>
            </a:r>
            <a:r>
              <a:rPr lang="en-GB" sz="1300" baseline="30000" dirty="0">
                <a:solidFill>
                  <a:schemeClr val="dk1"/>
                </a:solidFill>
                <a:latin typeface="Comic Sans MS"/>
                <a:ea typeface="Comic Sans MS"/>
                <a:cs typeface="Comic Sans MS"/>
                <a:sym typeface="Comic Sans MS"/>
              </a:rPr>
              <a:t>th</a:t>
            </a:r>
            <a:r>
              <a:rPr lang="en-GB" sz="1300" dirty="0">
                <a:solidFill>
                  <a:schemeClr val="dk1"/>
                </a:solidFill>
                <a:latin typeface="Comic Sans MS"/>
                <a:ea typeface="Comic Sans MS"/>
                <a:cs typeface="Comic Sans MS"/>
                <a:sym typeface="Comic Sans MS"/>
              </a:rPr>
              <a:t> December 9.30am</a:t>
            </a:r>
          </a:p>
          <a:p>
            <a:pPr marL="0" marR="0" lvl="0" indent="0" algn="l" rtl="0">
              <a:spcBef>
                <a:spcPts val="0"/>
              </a:spcBef>
              <a:spcAft>
                <a:spcPts val="0"/>
              </a:spcAft>
              <a:buNone/>
            </a:pPr>
            <a:endParaRPr sz="1300" dirty="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dirty="0"/>
          </a:p>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87" name="Google Shape;87;p1"/>
          <p:cNvSpPr/>
          <p:nvPr/>
        </p:nvSpPr>
        <p:spPr>
          <a:xfrm>
            <a:off x="8450557" y="3418763"/>
            <a:ext cx="3598113" cy="2077669"/>
          </a:xfrm>
          <a:prstGeom prst="roundRect">
            <a:avLst>
              <a:gd name="adj" fmla="val 16667"/>
            </a:avLst>
          </a:prstGeom>
          <a:solidFill>
            <a:srgbClr val="BEF2C7">
              <a:alpha val="64705"/>
            </a:srgbClr>
          </a:solidFill>
          <a:ln w="19050" cap="flat" cmpd="sng">
            <a:solidFill>
              <a:srgbClr val="43D65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00" b="1" u="sng" dirty="0">
                <a:solidFill>
                  <a:schemeClr val="dk1"/>
                </a:solidFill>
                <a:latin typeface="Comic Sans MS"/>
                <a:ea typeface="Comic Sans MS"/>
                <a:cs typeface="Comic Sans MS"/>
                <a:sym typeface="Comic Sans MS"/>
              </a:rPr>
              <a:t>Homework:</a:t>
            </a:r>
            <a:endParaRPr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200" b="0" i="0" u="sng" strike="noStrike" kern="0" cap="none" spc="0" normalizeH="0" baseline="0" noProof="0" dirty="0">
                <a:ln>
                  <a:noFill/>
                </a:ln>
                <a:solidFill>
                  <a:srgbClr val="000000"/>
                </a:solidFill>
                <a:effectLst/>
                <a:uLnTx/>
                <a:uFillTx/>
                <a:latin typeface="Comic Sans MS"/>
                <a:ea typeface="Comic Sans MS"/>
                <a:cs typeface="Comic Sans MS"/>
                <a:sym typeface="Comic Sans MS"/>
              </a:rPr>
              <a:t>Daily reading </a:t>
            </a:r>
            <a:r>
              <a:rPr kumimoji="0" lang="en-GB" sz="1200" b="0" i="0" u="none" strike="noStrike" kern="0" cap="none" spc="0" normalizeH="0" baseline="0" noProof="0" dirty="0">
                <a:ln>
                  <a:noFill/>
                </a:ln>
                <a:solidFill>
                  <a:srgbClr val="000000"/>
                </a:solidFill>
                <a:effectLst/>
                <a:uLnTx/>
                <a:uFillTx/>
                <a:latin typeface="Comic Sans MS"/>
                <a:ea typeface="Comic Sans MS"/>
                <a:cs typeface="Comic Sans MS"/>
                <a:sym typeface="Comic Sans MS"/>
              </a:rPr>
              <a:t>– 5 reads a week – noted in the homeschool books.</a:t>
            </a: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rtl="0">
              <a:spcBef>
                <a:spcPts val="0"/>
              </a:spcBef>
              <a:spcAft>
                <a:spcPts val="0"/>
              </a:spcAft>
              <a:buNone/>
            </a:pPr>
            <a:r>
              <a:rPr lang="en-GB" sz="1200" u="sng" dirty="0">
                <a:solidFill>
                  <a:schemeClr val="dk1"/>
                </a:solidFill>
                <a:latin typeface="Comic Sans MS"/>
                <a:ea typeface="Comic Sans MS"/>
                <a:cs typeface="Comic Sans MS"/>
                <a:sym typeface="Comic Sans MS"/>
              </a:rPr>
              <a:t>Spellings </a:t>
            </a:r>
            <a:r>
              <a:rPr lang="en-GB" sz="1200" dirty="0">
                <a:solidFill>
                  <a:schemeClr val="dk1"/>
                </a:solidFill>
                <a:latin typeface="Comic Sans MS"/>
                <a:ea typeface="Comic Sans MS"/>
                <a:cs typeface="Comic Sans MS"/>
                <a:sym typeface="Comic Sans MS"/>
              </a:rPr>
              <a:t>– 10 key word spellings to be tested in the week before half term</a:t>
            </a:r>
            <a:endParaRPr dirty="0"/>
          </a:p>
          <a:p>
            <a:pPr marL="0" marR="0" lvl="0" indent="0" algn="l" rtl="0">
              <a:spcBef>
                <a:spcPts val="0"/>
              </a:spcBef>
              <a:spcAft>
                <a:spcPts val="0"/>
              </a:spcAft>
              <a:buNone/>
            </a:pPr>
            <a:r>
              <a:rPr lang="en-GB" sz="1200" u="sng" dirty="0">
                <a:solidFill>
                  <a:schemeClr val="dk1"/>
                </a:solidFill>
                <a:latin typeface="Comic Sans MS"/>
                <a:ea typeface="Comic Sans MS"/>
                <a:cs typeface="Comic Sans MS"/>
                <a:sym typeface="Comic Sans MS"/>
              </a:rPr>
              <a:t>Times tables </a:t>
            </a:r>
            <a:r>
              <a:rPr lang="en-GB" sz="1200" dirty="0">
                <a:solidFill>
                  <a:schemeClr val="dk1"/>
                </a:solidFill>
                <a:latin typeface="Comic Sans MS"/>
                <a:ea typeface="Comic Sans MS"/>
                <a:cs typeface="Comic Sans MS"/>
                <a:sym typeface="Comic Sans MS"/>
              </a:rPr>
              <a:t>– Set every Friday on </a:t>
            </a:r>
            <a:r>
              <a:rPr lang="en-GB" sz="1200" dirty="0" err="1">
                <a:solidFill>
                  <a:schemeClr val="dk1"/>
                </a:solidFill>
                <a:latin typeface="Comic Sans MS"/>
                <a:ea typeface="Comic Sans MS"/>
                <a:cs typeface="Comic Sans MS"/>
                <a:sym typeface="Comic Sans MS"/>
              </a:rPr>
              <a:t>Squeebles</a:t>
            </a:r>
            <a:r>
              <a:rPr lang="en-GB" sz="1200" dirty="0">
                <a:solidFill>
                  <a:schemeClr val="dk1"/>
                </a:solidFill>
                <a:latin typeface="Comic Sans MS"/>
                <a:ea typeface="Comic Sans MS"/>
                <a:cs typeface="Comic Sans MS"/>
                <a:sym typeface="Comic Sans MS"/>
              </a:rPr>
              <a:t>, tested the following Friday</a:t>
            </a:r>
          </a:p>
          <a:p>
            <a:pPr lvl="0"/>
            <a:r>
              <a:rPr lang="en-GB" sz="1200" u="sng" dirty="0">
                <a:latin typeface="Comic Sans MS" panose="030F0702030302020204" pitchFamily="66" charset="0"/>
              </a:rPr>
              <a:t>ELS phonics/ELS Spelling activity </a:t>
            </a:r>
            <a:r>
              <a:rPr lang="en-GB" sz="1200" dirty="0">
                <a:latin typeface="Comic Sans MS" panose="030F0702030302020204" pitchFamily="66" charset="0"/>
              </a:rPr>
              <a:t>– given on Fridays</a:t>
            </a:r>
            <a:endParaRPr lang="en-GB" sz="1200" u="sng" dirty="0">
              <a:latin typeface="Comic Sans MS" panose="030F0702030302020204" pitchFamily="66" charset="0"/>
            </a:endParaRPr>
          </a:p>
          <a:p>
            <a:pPr marL="0" marR="0" lvl="0" indent="0" algn="l" rtl="0">
              <a:spcBef>
                <a:spcPts val="0"/>
              </a:spcBef>
              <a:spcAft>
                <a:spcPts val="0"/>
              </a:spcAft>
              <a:buNone/>
            </a:pPr>
            <a:endParaRPr dirty="0"/>
          </a:p>
        </p:txBody>
      </p:sp>
      <p:sp>
        <p:nvSpPr>
          <p:cNvPr id="88" name="Google Shape;88;p1"/>
          <p:cNvSpPr/>
          <p:nvPr/>
        </p:nvSpPr>
        <p:spPr>
          <a:xfrm>
            <a:off x="4220300" y="3596100"/>
            <a:ext cx="3429000" cy="3118200"/>
          </a:xfrm>
          <a:prstGeom prst="ellipse">
            <a:avLst/>
          </a:prstGeom>
          <a:solidFill>
            <a:srgbClr val="FAE2D5">
              <a:alpha val="64705"/>
            </a:srgbClr>
          </a:solidFill>
          <a:ln w="1905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lvl="0" indent="0" algn="ctr" rtl="0">
              <a:lnSpc>
                <a:spcPct val="120000"/>
              </a:lnSpc>
              <a:spcBef>
                <a:spcPts val="1000"/>
              </a:spcBef>
              <a:spcAft>
                <a:spcPts val="0"/>
              </a:spcAft>
              <a:buSzPts val="1200"/>
              <a:buNone/>
            </a:pPr>
            <a:endParaRPr sz="1100" dirty="0">
              <a:solidFill>
                <a:schemeClr val="dk1"/>
              </a:solidFill>
              <a:latin typeface="Comic Sans MS"/>
              <a:ea typeface="Comic Sans MS"/>
              <a:cs typeface="Comic Sans MS"/>
              <a:sym typeface="Comic Sans MS"/>
            </a:endParaRPr>
          </a:p>
          <a:p>
            <a:pPr marL="0" lvl="0" indent="0" algn="ctr" rtl="0">
              <a:lnSpc>
                <a:spcPct val="120000"/>
              </a:lnSpc>
              <a:spcBef>
                <a:spcPts val="1000"/>
              </a:spcBef>
              <a:spcAft>
                <a:spcPts val="0"/>
              </a:spcAft>
              <a:buClr>
                <a:schemeClr val="dk1"/>
              </a:buClr>
              <a:buSzPts val="1200"/>
              <a:buFont typeface="Arial"/>
              <a:buNone/>
            </a:pPr>
            <a:r>
              <a:rPr lang="en-GB" sz="1100" dirty="0">
                <a:solidFill>
                  <a:schemeClr val="dk1"/>
                </a:solidFill>
                <a:latin typeface="Comic Sans MS"/>
                <a:ea typeface="Comic Sans MS"/>
                <a:cs typeface="Comic Sans MS"/>
                <a:sym typeface="Comic Sans MS"/>
              </a:rPr>
              <a:t> In </a:t>
            </a:r>
            <a:r>
              <a:rPr lang="en-GB" sz="1100" b="1" i="1" dirty="0">
                <a:solidFill>
                  <a:schemeClr val="dk1"/>
                </a:solidFill>
                <a:latin typeface="Comic Sans MS"/>
                <a:ea typeface="Comic Sans MS"/>
                <a:cs typeface="Comic Sans MS"/>
                <a:sym typeface="Comic Sans MS"/>
              </a:rPr>
              <a:t>Our Wonderful World</a:t>
            </a:r>
            <a:r>
              <a:rPr lang="en-GB" sz="1100" dirty="0">
                <a:solidFill>
                  <a:schemeClr val="dk1"/>
                </a:solidFill>
                <a:latin typeface="Comic Sans MS"/>
                <a:ea typeface="Comic Sans MS"/>
                <a:cs typeface="Comic Sans MS"/>
                <a:sym typeface="Comic Sans MS"/>
              </a:rPr>
              <a:t>, children will develop their geographical knowledge by learning to name and locate the seven continents and five oceans. They will explore human and physical features of different places and use world maps, atlases, and globes to enhance their understanding. These topics aim to inspire curiosity, broaden their knowledge of the wider world, and build essential history and geography skills through engaging, cross-curricular learning.</a:t>
            </a:r>
            <a:endParaRPr sz="1100"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200" b="1" u="sng" dirty="0">
              <a:solidFill>
                <a:schemeClr val="dk1"/>
              </a:solidFill>
              <a:latin typeface="Comic Sans MS"/>
              <a:ea typeface="Comic Sans MS"/>
              <a:cs typeface="Comic Sans MS"/>
              <a:sym typeface="Comic Sans MS"/>
            </a:endParaRPr>
          </a:p>
        </p:txBody>
      </p:sp>
      <p:sp>
        <p:nvSpPr>
          <p:cNvPr id="89" name="Google Shape;89;p1"/>
          <p:cNvSpPr/>
          <p:nvPr/>
        </p:nvSpPr>
        <p:spPr>
          <a:xfrm>
            <a:off x="8450558" y="5558750"/>
            <a:ext cx="3598112" cy="1207997"/>
          </a:xfrm>
          <a:prstGeom prst="roundRect">
            <a:avLst>
              <a:gd name="adj" fmla="val 16667"/>
            </a:avLst>
          </a:prstGeom>
          <a:solidFill>
            <a:srgbClr val="FF7C80">
              <a:alpha val="64705"/>
            </a:srgbClr>
          </a:solidFill>
          <a:ln w="190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00" b="1" u="sng" dirty="0">
                <a:solidFill>
                  <a:schemeClr val="dk1"/>
                </a:solidFill>
                <a:latin typeface="Comic Sans MS"/>
                <a:ea typeface="Comic Sans MS"/>
                <a:cs typeface="Comic Sans MS"/>
                <a:sym typeface="Comic Sans MS"/>
              </a:rPr>
              <a:t>P.E.</a:t>
            </a:r>
            <a:endParaRPr dirty="0"/>
          </a:p>
          <a:p>
            <a:pPr marL="0" marR="0" lvl="0" indent="0" algn="ctr" rtl="0">
              <a:spcBef>
                <a:spcPts val="0"/>
              </a:spcBef>
              <a:spcAft>
                <a:spcPts val="0"/>
              </a:spcAft>
              <a:buNone/>
            </a:pPr>
            <a:r>
              <a:rPr lang="en-GB" sz="1300" dirty="0">
                <a:solidFill>
                  <a:schemeClr val="dk1"/>
                </a:solidFill>
                <a:latin typeface="Comic Sans MS"/>
                <a:ea typeface="Comic Sans MS"/>
                <a:cs typeface="Comic Sans MS"/>
                <a:sym typeface="Comic Sans MS"/>
              </a:rPr>
              <a:t>Our P.E. days are Monday and Friday. After half term Wednesday and Friday. Please make sure the correct P.E. kit is worn on these days and jewellery is removed at home.</a:t>
            </a:r>
            <a:endParaRPr sz="1300" u="sng" dirty="0">
              <a:solidFill>
                <a:schemeClr val="dk1"/>
              </a:solidFill>
              <a:latin typeface="Comic Sans MS"/>
              <a:ea typeface="Comic Sans MS"/>
              <a:cs typeface="Comic Sans MS"/>
              <a:sym typeface="Comic Sans MS"/>
            </a:endParaRPr>
          </a:p>
        </p:txBody>
      </p:sp>
      <p:pic>
        <p:nvPicPr>
          <p:cNvPr id="90" name="Google Shape;90;p1"/>
          <p:cNvPicPr preferRelativeResize="0"/>
          <p:nvPr/>
        </p:nvPicPr>
        <p:blipFill>
          <a:blip r:embed="rId4">
            <a:alphaModFix/>
          </a:blip>
          <a:stretch>
            <a:fillRect/>
          </a:stretch>
        </p:blipFill>
        <p:spPr>
          <a:xfrm>
            <a:off x="6506301" y="2537746"/>
            <a:ext cx="1887386" cy="992400"/>
          </a:xfrm>
          <a:prstGeom prst="rect">
            <a:avLst/>
          </a:prstGeom>
          <a:noFill/>
          <a:ln>
            <a:noFill/>
          </a:ln>
        </p:spPr>
      </p:pic>
      <p:sp>
        <p:nvSpPr>
          <p:cNvPr id="91" name="Google Shape;91;p1"/>
          <p:cNvSpPr txBox="1"/>
          <p:nvPr/>
        </p:nvSpPr>
        <p:spPr>
          <a:xfrm>
            <a:off x="6506300" y="6528300"/>
            <a:ext cx="57039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endParaRPr>
          </a:p>
        </p:txBody>
      </p:sp>
      <p:pic>
        <p:nvPicPr>
          <p:cNvPr id="92" name="Google Shape;92;p1"/>
          <p:cNvPicPr preferRelativeResize="0"/>
          <p:nvPr/>
        </p:nvPicPr>
        <p:blipFill>
          <a:blip r:embed="rId5">
            <a:alphaModFix/>
          </a:blip>
          <a:stretch>
            <a:fillRect/>
          </a:stretch>
        </p:blipFill>
        <p:spPr>
          <a:xfrm>
            <a:off x="3019356" y="2572750"/>
            <a:ext cx="1444175" cy="1425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C102"/>
            </a:gs>
            <a:gs pos="100000">
              <a:srgbClr val="795C04"/>
            </a:gs>
          </a:gsLst>
          <a:lin ang="5400012" scaled="0"/>
        </a:gradFill>
        <a:effectLst/>
      </p:bgPr>
    </p:bg>
    <p:spTree>
      <p:nvGrpSpPr>
        <p:cNvPr id="1" name="Shape 96"/>
        <p:cNvGrpSpPr/>
        <p:nvPr/>
      </p:nvGrpSpPr>
      <p:grpSpPr>
        <a:xfrm>
          <a:off x="0" y="0"/>
          <a:ext cx="0" cy="0"/>
          <a:chOff x="0" y="0"/>
          <a:chExt cx="0" cy="0"/>
        </a:xfrm>
      </p:grpSpPr>
      <p:sp>
        <p:nvSpPr>
          <p:cNvPr id="97" name="Google Shape;97;p2"/>
          <p:cNvSpPr/>
          <p:nvPr/>
        </p:nvSpPr>
        <p:spPr>
          <a:xfrm>
            <a:off x="4050088" y="2619374"/>
            <a:ext cx="3526369" cy="2103351"/>
          </a:xfrm>
          <a:prstGeom prst="roundRect">
            <a:avLst>
              <a:gd name="adj" fmla="val 16667"/>
            </a:avLst>
          </a:prstGeom>
          <a:solidFill>
            <a:srgbClr val="FAE2D5"/>
          </a:solidFill>
          <a:ln w="190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b="1" u="sng"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100" b="1" u="sng"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r>
              <a:rPr lang="en-GB" sz="1100" b="1" u="sng" dirty="0">
                <a:solidFill>
                  <a:schemeClr val="dk1"/>
                </a:solidFill>
                <a:latin typeface="Comic Sans MS"/>
                <a:ea typeface="Comic Sans MS"/>
                <a:cs typeface="Comic Sans MS"/>
                <a:sym typeface="Comic Sans MS"/>
              </a:rPr>
              <a:t>Spellings and Whole Class Guided reading</a:t>
            </a:r>
            <a:endParaRPr dirty="0"/>
          </a:p>
          <a:p>
            <a:pPr marL="0" marR="0" lvl="0" indent="0" algn="ctr" rtl="0">
              <a:spcBef>
                <a:spcPts val="0"/>
              </a:spcBef>
              <a:spcAft>
                <a:spcPts val="0"/>
              </a:spcAft>
              <a:buNone/>
            </a:pPr>
            <a:endParaRPr sz="200" b="1" u="sng" dirty="0">
              <a:solidFill>
                <a:schemeClr val="dk1"/>
              </a:solidFill>
              <a:latin typeface="Comic Sans MS"/>
              <a:ea typeface="Comic Sans MS"/>
              <a:cs typeface="Comic Sans MS"/>
              <a:sym typeface="Comic Sans MS"/>
            </a:endParaRPr>
          </a:p>
          <a:p>
            <a:pPr marL="0" lvl="0" indent="0" algn="ctr" rtl="0">
              <a:spcBef>
                <a:spcPts val="0"/>
              </a:spcBef>
              <a:spcAft>
                <a:spcPts val="0"/>
              </a:spcAft>
              <a:buClr>
                <a:schemeClr val="dk1"/>
              </a:buClr>
              <a:buFont typeface="Arial"/>
              <a:buNone/>
            </a:pPr>
            <a:r>
              <a:rPr lang="en-GB" sz="1100" b="1" dirty="0">
                <a:solidFill>
                  <a:schemeClr val="dk1"/>
                </a:solidFill>
                <a:latin typeface="Comic Sans MS"/>
                <a:ea typeface="Comic Sans MS"/>
                <a:cs typeface="Comic Sans MS"/>
                <a:sym typeface="Comic Sans MS"/>
              </a:rPr>
              <a:t>Reading </a:t>
            </a:r>
            <a:r>
              <a:rPr lang="en-GB" sz="1100" dirty="0">
                <a:solidFill>
                  <a:schemeClr val="dk1"/>
                </a:solidFill>
                <a:latin typeface="Comic Sans MS"/>
                <a:ea typeface="Comic Sans MS"/>
                <a:cs typeface="Comic Sans MS"/>
                <a:sym typeface="Comic Sans MS"/>
              </a:rPr>
              <a:t>- every Thursday &amp; Friday we will be developing our reading and comprehension skills by discussing a variety of texts usually linked to another subject. </a:t>
            </a:r>
            <a:endParaRPr sz="1800" dirty="0">
              <a:solidFill>
                <a:schemeClr val="lt1"/>
              </a:solidFill>
            </a:endParaRPr>
          </a:p>
          <a:p>
            <a:pPr marL="0" marR="0" lvl="0" indent="0" algn="ctr" rtl="0">
              <a:spcBef>
                <a:spcPts val="0"/>
              </a:spcBef>
              <a:spcAft>
                <a:spcPts val="0"/>
              </a:spcAft>
              <a:buNone/>
            </a:pPr>
            <a:endParaRPr sz="1100"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r>
              <a:rPr lang="en-GB" sz="1100" b="1" dirty="0">
                <a:solidFill>
                  <a:schemeClr val="dk1"/>
                </a:solidFill>
                <a:latin typeface="Comic Sans MS"/>
                <a:ea typeface="Comic Sans MS"/>
                <a:cs typeface="Comic Sans MS"/>
                <a:sym typeface="Comic Sans MS"/>
              </a:rPr>
              <a:t>Spelling </a:t>
            </a:r>
            <a:r>
              <a:rPr lang="en-GB" sz="1100" dirty="0">
                <a:solidFill>
                  <a:schemeClr val="dk1"/>
                </a:solidFill>
                <a:latin typeface="Comic Sans MS"/>
                <a:ea typeface="Comic Sans MS"/>
                <a:cs typeface="Comic Sans MS"/>
                <a:sym typeface="Comic Sans MS"/>
              </a:rPr>
              <a:t>– On Monday, Tuesday and Wednesdays the children will be taught spelling rules and variations of spellings of phonemes. We also continue to follow the programme of ELS Phonics  (Essential Letters and Sounds). </a:t>
            </a:r>
          </a:p>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98" name="Google Shape;98;p2"/>
          <p:cNvSpPr/>
          <p:nvPr/>
        </p:nvSpPr>
        <p:spPr>
          <a:xfrm>
            <a:off x="135700" y="228600"/>
            <a:ext cx="3844500" cy="1771800"/>
          </a:xfrm>
          <a:prstGeom prst="roundRect">
            <a:avLst>
              <a:gd name="adj" fmla="val 16667"/>
            </a:avLst>
          </a:prstGeom>
          <a:solidFill>
            <a:srgbClr val="D9E5F8"/>
          </a:solid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100" b="1" u="sng" dirty="0">
                <a:solidFill>
                  <a:schemeClr val="dk1"/>
                </a:solidFill>
                <a:latin typeface="Comic Sans MS"/>
                <a:ea typeface="Comic Sans MS"/>
                <a:cs typeface="Comic Sans MS"/>
                <a:sym typeface="Comic Sans MS"/>
              </a:rPr>
              <a:t>Maths </a:t>
            </a:r>
            <a:endParaRPr sz="1100" b="1" u="sng"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r>
              <a:rPr lang="en-GB" sz="1100" dirty="0">
                <a:solidFill>
                  <a:schemeClr val="dk1"/>
                </a:solidFill>
                <a:latin typeface="Comic Sans MS"/>
                <a:ea typeface="Comic Sans MS"/>
                <a:cs typeface="Comic Sans MS"/>
                <a:sym typeface="Comic Sans MS"/>
              </a:rPr>
              <a:t>During the Autumn term, children will build confidence in place value, addition, and subtraction using numbers up to 100. They will use practical resources such as base ten, number lines, and counters to support understanding and problem-solving. Hands-on activities help deepen mathematical thinking and ensure a strong foundation for more complex concepts later in the year.</a:t>
            </a:r>
            <a:endParaRPr sz="200" dirty="0">
              <a:solidFill>
                <a:schemeClr val="dk1"/>
              </a:solidFill>
              <a:latin typeface="Comic Sans MS"/>
              <a:ea typeface="Comic Sans MS"/>
              <a:cs typeface="Comic Sans MS"/>
              <a:sym typeface="Comic Sans MS"/>
            </a:endParaRPr>
          </a:p>
        </p:txBody>
      </p:sp>
      <p:sp>
        <p:nvSpPr>
          <p:cNvPr id="99" name="Google Shape;99;p2"/>
          <p:cNvSpPr/>
          <p:nvPr/>
        </p:nvSpPr>
        <p:spPr>
          <a:xfrm>
            <a:off x="8047925" y="228600"/>
            <a:ext cx="3844500" cy="2493900"/>
          </a:xfrm>
          <a:prstGeom prst="roundRect">
            <a:avLst>
              <a:gd name="adj" fmla="val 16667"/>
            </a:avLst>
          </a:prstGeom>
          <a:solidFill>
            <a:srgbClr val="F2CDED"/>
          </a:solidFill>
          <a:ln w="1905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100" b="1" u="sng">
                <a:solidFill>
                  <a:schemeClr val="dk1"/>
                </a:solidFill>
                <a:latin typeface="Comic Sans MS"/>
                <a:ea typeface="Comic Sans MS"/>
                <a:cs typeface="Comic Sans MS"/>
                <a:sym typeface="Comic Sans MS"/>
              </a:rPr>
              <a:t>Science </a:t>
            </a:r>
            <a:endParaRPr sz="1100" b="1" u="sng">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r>
              <a:rPr lang="en-GB" sz="1100">
                <a:solidFill>
                  <a:schemeClr val="dk1"/>
                </a:solidFill>
                <a:latin typeface="Comic Sans MS"/>
                <a:ea typeface="Comic Sans MS"/>
                <a:cs typeface="Comic Sans MS"/>
                <a:sym typeface="Comic Sans MS"/>
              </a:rPr>
              <a:t>Children will explore the question </a:t>
            </a:r>
            <a:r>
              <a:rPr lang="en-GB" sz="1100" i="1">
                <a:solidFill>
                  <a:schemeClr val="dk1"/>
                </a:solidFill>
                <a:latin typeface="Comic Sans MS"/>
                <a:ea typeface="Comic Sans MS"/>
                <a:cs typeface="Comic Sans MS"/>
                <a:sym typeface="Comic Sans MS"/>
              </a:rPr>
              <a:t>“How do we know something is alive?”</a:t>
            </a:r>
            <a:r>
              <a:rPr lang="en-GB" sz="1100">
                <a:solidFill>
                  <a:schemeClr val="dk1"/>
                </a:solidFill>
                <a:latin typeface="Comic Sans MS"/>
                <a:ea typeface="Comic Sans MS"/>
                <a:cs typeface="Comic Sans MS"/>
                <a:sym typeface="Comic Sans MS"/>
              </a:rPr>
              <a:t> by learning about the characteristics of living things, including movement, growth, reproduction, and response to the environment. They will compare living, dead, and never-lived things through observation and discussion. Children will also observe and record seasonal changes across the year, noting patterns in weather, temperature, and daylight. These engaging topics help develop scientific enquiry skills and a deeper understanding of the natural world around them.</a:t>
            </a:r>
            <a:endParaRPr sz="1100" u="sng">
              <a:solidFill>
                <a:schemeClr val="dk1"/>
              </a:solidFill>
              <a:latin typeface="Comic Sans MS"/>
              <a:ea typeface="Comic Sans MS"/>
              <a:cs typeface="Comic Sans MS"/>
              <a:sym typeface="Comic Sans MS"/>
            </a:endParaRPr>
          </a:p>
        </p:txBody>
      </p:sp>
      <p:sp>
        <p:nvSpPr>
          <p:cNvPr id="100" name="Google Shape;100;p2"/>
          <p:cNvSpPr/>
          <p:nvPr/>
        </p:nvSpPr>
        <p:spPr>
          <a:xfrm>
            <a:off x="8047925" y="2828614"/>
            <a:ext cx="3844500" cy="1472100"/>
          </a:xfrm>
          <a:prstGeom prst="roundRect">
            <a:avLst>
              <a:gd name="adj" fmla="val 18409"/>
            </a:avLst>
          </a:prstGeom>
          <a:solidFill>
            <a:srgbClr val="FF7C80"/>
          </a:solidFill>
          <a:ln w="190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dirty="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200" dirty="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200" dirty="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200" dirty="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GB" sz="1200" b="1" dirty="0">
                <a:solidFill>
                  <a:schemeClr val="dk1"/>
                </a:solidFill>
                <a:latin typeface="Comic Sans MS"/>
                <a:ea typeface="Comic Sans MS"/>
                <a:cs typeface="Comic Sans MS"/>
                <a:sym typeface="Comic Sans MS"/>
              </a:rPr>
              <a:t>Music:</a:t>
            </a:r>
            <a:r>
              <a:rPr lang="en-GB" sz="1200" dirty="0">
                <a:solidFill>
                  <a:schemeClr val="dk1"/>
                </a:solidFill>
                <a:latin typeface="Comic Sans MS"/>
                <a:ea typeface="Comic Sans MS"/>
                <a:cs typeface="Comic Sans MS"/>
                <a:sym typeface="Comic Sans MS"/>
              </a:rPr>
              <a:t> Children focus on listening skills, rhythm, and pitch through singing and playing percussion instruments. They learn new songs, explore musical patterns, and begin to compose simple melodies. These activities help develop creativity, confidence, and a strong foundation in music appreciation.</a:t>
            </a:r>
            <a:endParaRPr sz="1200"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dirty="0"/>
          </a:p>
          <a:p>
            <a:pPr marL="0" marR="0" lvl="0" indent="0" algn="l" rtl="0">
              <a:spcBef>
                <a:spcPts val="0"/>
              </a:spcBef>
              <a:spcAft>
                <a:spcPts val="0"/>
              </a:spcAft>
              <a:buNone/>
            </a:pPr>
            <a:br>
              <a:rPr lang="en-GB" sz="1800" dirty="0">
                <a:solidFill>
                  <a:schemeClr val="dk1"/>
                </a:solidFill>
                <a:latin typeface="Arial"/>
                <a:ea typeface="Arial"/>
                <a:cs typeface="Arial"/>
                <a:sym typeface="Arial"/>
              </a:rPr>
            </a:br>
            <a:endParaRPr sz="1100" b="1" u="sng" dirty="0">
              <a:solidFill>
                <a:schemeClr val="dk1"/>
              </a:solidFill>
              <a:latin typeface="Comic Sans MS"/>
              <a:ea typeface="Comic Sans MS"/>
              <a:cs typeface="Comic Sans MS"/>
              <a:sym typeface="Comic Sans MS"/>
            </a:endParaRPr>
          </a:p>
        </p:txBody>
      </p:sp>
      <p:sp>
        <p:nvSpPr>
          <p:cNvPr id="101" name="Google Shape;101;p2"/>
          <p:cNvSpPr/>
          <p:nvPr/>
        </p:nvSpPr>
        <p:spPr>
          <a:xfrm>
            <a:off x="4173715" y="222212"/>
            <a:ext cx="3680700" cy="2311200"/>
          </a:xfrm>
          <a:prstGeom prst="roundRect">
            <a:avLst>
              <a:gd name="adj" fmla="val 16667"/>
            </a:avLst>
          </a:prstGeom>
          <a:solidFill>
            <a:srgbClr val="D8F2CF"/>
          </a:solidFill>
          <a:ln w="190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just" rtl="0">
              <a:lnSpc>
                <a:spcPct val="115000"/>
              </a:lnSpc>
              <a:spcBef>
                <a:spcPts val="1200"/>
              </a:spcBef>
              <a:spcAft>
                <a:spcPts val="0"/>
              </a:spcAft>
              <a:buClr>
                <a:schemeClr val="dk1"/>
              </a:buClr>
              <a:buSzPts val="1100"/>
              <a:buFont typeface="Arial"/>
              <a:buNone/>
            </a:pPr>
            <a:r>
              <a:rPr lang="en-GB" sz="1100" b="1" dirty="0" err="1">
                <a:solidFill>
                  <a:schemeClr val="dk1"/>
                </a:solidFill>
                <a:latin typeface="Comic Sans MS"/>
                <a:ea typeface="Comic Sans MS"/>
                <a:cs typeface="Comic Sans MS"/>
                <a:sym typeface="Comic Sans MS"/>
              </a:rPr>
              <a:t>R.E.:</a:t>
            </a:r>
            <a:r>
              <a:rPr lang="en-GB" sz="1100" dirty="0" err="1">
                <a:effectLst/>
                <a:latin typeface="Comic Sans MS" panose="030F0702030302020204" pitchFamily="66" charset="0"/>
                <a:ea typeface="Avenir"/>
                <a:cs typeface="Avenir"/>
              </a:rPr>
              <a:t>In</a:t>
            </a:r>
            <a:r>
              <a:rPr lang="en-GB" sz="1100" dirty="0">
                <a:effectLst/>
                <a:latin typeface="Comic Sans MS" panose="030F0702030302020204" pitchFamily="66" charset="0"/>
                <a:ea typeface="Avenir"/>
                <a:cs typeface="Avenir"/>
              </a:rPr>
              <a:t> this branch, pupils will learn about the story of Noah, mainly focusing on God’s promise, or covenant, with Noah and with all creatures, a promise symbolised by the rainbow. </a:t>
            </a:r>
            <a:r>
              <a:rPr lang="en-GB" sz="1100" b="1" dirty="0">
                <a:solidFill>
                  <a:schemeClr val="dk1"/>
                </a:solidFill>
                <a:latin typeface="Comic Sans MS" panose="030F0702030302020204" pitchFamily="66" charset="0"/>
                <a:ea typeface="Comic Sans MS"/>
                <a:cs typeface="Comic Sans MS"/>
                <a:sym typeface="Comic Sans MS"/>
              </a:rPr>
              <a:t> </a:t>
            </a:r>
          </a:p>
          <a:p>
            <a:pPr marL="171450" lvl="0" indent="-171450" algn="just" rtl="0">
              <a:lnSpc>
                <a:spcPct val="115000"/>
              </a:lnSpc>
              <a:spcBef>
                <a:spcPts val="1200"/>
              </a:spcBef>
              <a:spcAft>
                <a:spcPts val="0"/>
              </a:spcAft>
              <a:buClr>
                <a:schemeClr val="dk1"/>
              </a:buClr>
              <a:buSzPts val="1100"/>
              <a:buFont typeface="Arial" panose="020B0604020202020204" pitchFamily="34" charset="0"/>
              <a:buChar char="•"/>
            </a:pPr>
            <a:r>
              <a:rPr lang="en-GB" sz="1100" dirty="0">
                <a:solidFill>
                  <a:schemeClr val="dk1"/>
                </a:solidFill>
                <a:latin typeface="Comic Sans MS" panose="030F0702030302020204" pitchFamily="66" charset="0"/>
                <a:ea typeface="Comic Sans MS"/>
                <a:cs typeface="Comic Sans MS"/>
                <a:sym typeface="Comic Sans MS"/>
              </a:rPr>
              <a:t>Introduction of idea of Sin (turning away from God, acting wrongly)</a:t>
            </a:r>
          </a:p>
          <a:p>
            <a:pPr marL="171450" lvl="0" indent="-171450" algn="just" rtl="0">
              <a:lnSpc>
                <a:spcPct val="115000"/>
              </a:lnSpc>
              <a:spcBef>
                <a:spcPts val="1200"/>
              </a:spcBef>
              <a:spcAft>
                <a:spcPts val="0"/>
              </a:spcAft>
              <a:buClr>
                <a:schemeClr val="dk1"/>
              </a:buClr>
              <a:buSzPts val="1100"/>
              <a:buFont typeface="Arial" panose="020B0604020202020204" pitchFamily="34" charset="0"/>
              <a:buChar char="•"/>
            </a:pPr>
            <a:r>
              <a:rPr lang="en-GB" sz="1100" dirty="0">
                <a:solidFill>
                  <a:schemeClr val="dk1"/>
                </a:solidFill>
                <a:latin typeface="Comic Sans MS" panose="030F0702030302020204" pitchFamily="66" charset="0"/>
                <a:ea typeface="Comic Sans MS"/>
                <a:cs typeface="Comic Sans MS"/>
                <a:sym typeface="Comic Sans MS"/>
              </a:rPr>
              <a:t>The Sacrament of Baptism</a:t>
            </a:r>
          </a:p>
          <a:p>
            <a:pPr marL="171450" lvl="0" indent="-171450" algn="just" rtl="0">
              <a:lnSpc>
                <a:spcPct val="115000"/>
              </a:lnSpc>
              <a:spcBef>
                <a:spcPts val="1200"/>
              </a:spcBef>
              <a:spcAft>
                <a:spcPts val="0"/>
              </a:spcAft>
              <a:buClr>
                <a:schemeClr val="dk1"/>
              </a:buClr>
              <a:buSzPts val="1100"/>
              <a:buFont typeface="Arial" panose="020B0604020202020204" pitchFamily="34" charset="0"/>
              <a:buChar char="•"/>
            </a:pPr>
            <a:r>
              <a:rPr lang="en-GB" sz="1100" dirty="0">
                <a:solidFill>
                  <a:schemeClr val="dk1"/>
                </a:solidFill>
                <a:latin typeface="Comic Sans MS" panose="030F0702030302020204" pitchFamily="66" charset="0"/>
                <a:ea typeface="Comic Sans MS"/>
                <a:cs typeface="Comic Sans MS"/>
                <a:sym typeface="Comic Sans MS"/>
              </a:rPr>
              <a:t>The Bible – Old &amp; New Testament</a:t>
            </a:r>
          </a:p>
        </p:txBody>
      </p:sp>
      <p:sp>
        <p:nvSpPr>
          <p:cNvPr id="102" name="Google Shape;102;p2"/>
          <p:cNvSpPr/>
          <p:nvPr/>
        </p:nvSpPr>
        <p:spPr>
          <a:xfrm>
            <a:off x="216075" y="2154300"/>
            <a:ext cx="3680700" cy="4374300"/>
          </a:xfrm>
          <a:prstGeom prst="roundRect">
            <a:avLst>
              <a:gd name="adj" fmla="val 16667"/>
            </a:avLst>
          </a:prstGeom>
          <a:solidFill>
            <a:srgbClr val="E59DDC"/>
          </a:solidFill>
          <a:ln w="19050" cap="flat" cmpd="sng">
            <a:solidFill>
              <a:srgbClr val="78206E"/>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Clr>
                <a:schemeClr val="dk1"/>
              </a:buClr>
              <a:buFont typeface="Arial"/>
              <a:buNone/>
            </a:pPr>
            <a:r>
              <a:rPr lang="en-GB" sz="1300" b="1" u="sng" dirty="0">
                <a:solidFill>
                  <a:schemeClr val="dk1"/>
                </a:solidFill>
                <a:latin typeface="Comic Sans MS"/>
                <a:ea typeface="Comic Sans MS"/>
                <a:cs typeface="Comic Sans MS"/>
                <a:sym typeface="Comic Sans MS"/>
              </a:rPr>
              <a:t>English</a:t>
            </a:r>
            <a:endParaRPr sz="1300" dirty="0">
              <a:solidFill>
                <a:schemeClr val="dk1"/>
              </a:solidFill>
              <a:latin typeface="Comic Sans MS"/>
              <a:ea typeface="Comic Sans MS"/>
              <a:cs typeface="Comic Sans MS"/>
              <a:sym typeface="Comic Sans MS"/>
            </a:endParaRPr>
          </a:p>
          <a:p>
            <a:pPr marL="0" lvl="0" indent="0" algn="ctr" rtl="0">
              <a:spcBef>
                <a:spcPts val="0"/>
              </a:spcBef>
              <a:spcAft>
                <a:spcPts val="0"/>
              </a:spcAft>
              <a:buClr>
                <a:schemeClr val="dk1"/>
              </a:buClr>
              <a:buFont typeface="Arial"/>
              <a:buNone/>
            </a:pPr>
            <a:endParaRPr sz="1300" b="1" u="sng" dirty="0">
              <a:solidFill>
                <a:schemeClr val="dk1"/>
              </a:solidFill>
              <a:latin typeface="Comic Sans MS"/>
              <a:ea typeface="Comic Sans MS"/>
              <a:cs typeface="Comic Sans MS"/>
              <a:sym typeface="Comic Sans MS"/>
            </a:endParaRPr>
          </a:p>
          <a:p>
            <a:pPr marL="0" lvl="0" indent="0" algn="ctr" rtl="0">
              <a:spcBef>
                <a:spcPts val="0"/>
              </a:spcBef>
              <a:spcAft>
                <a:spcPts val="0"/>
              </a:spcAft>
              <a:buClr>
                <a:schemeClr val="dk1"/>
              </a:buClr>
              <a:buFont typeface="Arial"/>
              <a:buNone/>
            </a:pPr>
            <a:r>
              <a:rPr lang="en-GB" sz="1300" dirty="0">
                <a:solidFill>
                  <a:schemeClr val="dk1"/>
                </a:solidFill>
                <a:latin typeface="Comic Sans MS"/>
                <a:ea typeface="Comic Sans MS"/>
                <a:cs typeface="Comic Sans MS"/>
                <a:sym typeface="Comic Sans MS"/>
              </a:rPr>
              <a:t>We will be exploring a range of exciting texts to develop their reading, writing, and speaking skills. Through </a:t>
            </a:r>
            <a:r>
              <a:rPr lang="en-GB" sz="1300" b="1" i="1" dirty="0">
                <a:solidFill>
                  <a:schemeClr val="dk1"/>
                </a:solidFill>
                <a:latin typeface="Comic Sans MS"/>
                <a:ea typeface="Comic Sans MS"/>
                <a:cs typeface="Comic Sans MS"/>
                <a:sym typeface="Comic Sans MS"/>
              </a:rPr>
              <a:t>A Squash and a Squeeze</a:t>
            </a:r>
            <a:r>
              <a:rPr lang="en-GB" sz="1300" dirty="0">
                <a:solidFill>
                  <a:schemeClr val="dk1"/>
                </a:solidFill>
                <a:latin typeface="Comic Sans MS"/>
                <a:ea typeface="Comic Sans MS"/>
                <a:cs typeface="Comic Sans MS"/>
                <a:sym typeface="Comic Sans MS"/>
              </a:rPr>
              <a:t>, they will explore stories with a moral, learning about character development and story structure. In the </a:t>
            </a:r>
            <a:r>
              <a:rPr lang="en-GB" sz="1300" b="1" i="1" dirty="0">
                <a:solidFill>
                  <a:schemeClr val="dk1"/>
                </a:solidFill>
                <a:latin typeface="Comic Sans MS"/>
                <a:ea typeface="Comic Sans MS"/>
                <a:cs typeface="Comic Sans MS"/>
                <a:sym typeface="Comic Sans MS"/>
              </a:rPr>
              <a:t>Caterpillar Shoes</a:t>
            </a:r>
            <a:r>
              <a:rPr lang="en-GB" sz="1300" b="1" dirty="0">
                <a:solidFill>
                  <a:schemeClr val="dk1"/>
                </a:solidFill>
                <a:latin typeface="Comic Sans MS"/>
                <a:ea typeface="Comic Sans MS"/>
                <a:cs typeface="Comic Sans MS"/>
                <a:sym typeface="Comic Sans MS"/>
              </a:rPr>
              <a:t> </a:t>
            </a:r>
            <a:r>
              <a:rPr lang="en-GB" sz="1300" dirty="0">
                <a:solidFill>
                  <a:schemeClr val="dk1"/>
                </a:solidFill>
                <a:latin typeface="Comic Sans MS"/>
                <a:ea typeface="Comic Sans MS"/>
                <a:cs typeface="Comic Sans MS"/>
                <a:sym typeface="Comic Sans MS"/>
              </a:rPr>
              <a:t>fairy tale unit, pupils will examine traditional story features and descriptive language. </a:t>
            </a:r>
            <a:r>
              <a:rPr lang="en-GB" sz="1300" b="1" i="1" dirty="0">
                <a:solidFill>
                  <a:schemeClr val="dk1"/>
                </a:solidFill>
                <a:latin typeface="Comic Sans MS"/>
                <a:ea typeface="Comic Sans MS"/>
                <a:cs typeface="Comic Sans MS"/>
                <a:sym typeface="Comic Sans MS"/>
              </a:rPr>
              <a:t>Winter’s Child</a:t>
            </a:r>
            <a:r>
              <a:rPr lang="en-GB" sz="1300" b="1" dirty="0">
                <a:solidFill>
                  <a:schemeClr val="dk1"/>
                </a:solidFill>
                <a:latin typeface="Comic Sans MS"/>
                <a:ea typeface="Comic Sans MS"/>
                <a:cs typeface="Comic Sans MS"/>
                <a:sym typeface="Comic Sans MS"/>
              </a:rPr>
              <a:t> </a:t>
            </a:r>
            <a:r>
              <a:rPr lang="en-GB" sz="1300" dirty="0">
                <a:solidFill>
                  <a:schemeClr val="dk1"/>
                </a:solidFill>
                <a:latin typeface="Comic Sans MS"/>
                <a:ea typeface="Comic Sans MS"/>
                <a:cs typeface="Comic Sans MS"/>
                <a:sym typeface="Comic Sans MS"/>
              </a:rPr>
              <a:t>introduces children to performance poetry, encouraging expressive reading and creativity with rhythm and rhyme. Finally, through </a:t>
            </a:r>
            <a:r>
              <a:rPr lang="en-GB" sz="1300" b="1" i="1" dirty="0">
                <a:solidFill>
                  <a:schemeClr val="dk1"/>
                </a:solidFill>
                <a:latin typeface="Comic Sans MS"/>
                <a:ea typeface="Comic Sans MS"/>
                <a:cs typeface="Comic Sans MS"/>
                <a:sym typeface="Comic Sans MS"/>
              </a:rPr>
              <a:t>Mog’s Christmas</a:t>
            </a:r>
            <a:r>
              <a:rPr lang="en-GB" sz="1300" dirty="0">
                <a:solidFill>
                  <a:schemeClr val="dk1"/>
                </a:solidFill>
                <a:latin typeface="Comic Sans MS"/>
                <a:ea typeface="Comic Sans MS"/>
                <a:cs typeface="Comic Sans MS"/>
                <a:sym typeface="Comic Sans MS"/>
              </a:rPr>
              <a:t>, they will explore adventure stories, focusing on setting descriptions, sequencing events, and writing their own festive tales. These texts inspire imagination and build key literacy skills.</a:t>
            </a:r>
            <a:endParaRPr sz="1300" u="sng" dirty="0">
              <a:solidFill>
                <a:schemeClr val="dk1"/>
              </a:solidFill>
              <a:latin typeface="Comic Sans MS"/>
              <a:ea typeface="Comic Sans MS"/>
              <a:cs typeface="Comic Sans MS"/>
              <a:sym typeface="Comic Sans MS"/>
            </a:endParaRPr>
          </a:p>
        </p:txBody>
      </p:sp>
      <p:sp>
        <p:nvSpPr>
          <p:cNvPr id="103" name="Google Shape;103;p2"/>
          <p:cNvSpPr/>
          <p:nvPr/>
        </p:nvSpPr>
        <p:spPr>
          <a:xfrm>
            <a:off x="8118950" y="4406825"/>
            <a:ext cx="3844500" cy="2311200"/>
          </a:xfrm>
          <a:prstGeom prst="roundRect">
            <a:avLst>
              <a:gd name="adj" fmla="val 16667"/>
            </a:avLst>
          </a:prstGeom>
          <a:solidFill>
            <a:srgbClr val="00B050"/>
          </a:solidFill>
          <a:ln w="19050" cap="flat" cmpd="sng">
            <a:solidFill>
              <a:srgbClr val="12501B"/>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lnSpc>
                <a:spcPct val="115000"/>
              </a:lnSpc>
              <a:spcBef>
                <a:spcPts val="0"/>
              </a:spcBef>
              <a:spcAft>
                <a:spcPts val="0"/>
              </a:spcAft>
              <a:buSzPts val="1100"/>
              <a:buNone/>
            </a:pPr>
            <a:endParaRPr dirty="0"/>
          </a:p>
          <a:p>
            <a:pPr marL="0" lvl="0" indent="0" algn="ctr" rtl="0">
              <a:lnSpc>
                <a:spcPct val="115000"/>
              </a:lnSpc>
              <a:spcBef>
                <a:spcPts val="400"/>
              </a:spcBef>
              <a:spcAft>
                <a:spcPts val="0"/>
              </a:spcAft>
              <a:buSzPts val="1100"/>
              <a:buNone/>
            </a:pPr>
            <a:endParaRPr dirty="0"/>
          </a:p>
          <a:p>
            <a:pPr marL="0" lvl="0" indent="0" algn="ctr" rtl="0">
              <a:lnSpc>
                <a:spcPct val="115000"/>
              </a:lnSpc>
              <a:spcBef>
                <a:spcPts val="400"/>
              </a:spcBef>
              <a:spcAft>
                <a:spcPts val="0"/>
              </a:spcAft>
              <a:buSzPts val="1100"/>
              <a:buNone/>
            </a:pPr>
            <a:endParaRPr sz="1100" dirty="0">
              <a:latin typeface="Comic Sans MS"/>
              <a:ea typeface="Comic Sans MS"/>
              <a:cs typeface="Comic Sans MS"/>
              <a:sym typeface="Comic Sans MS"/>
            </a:endParaRPr>
          </a:p>
          <a:p>
            <a:pPr marL="0" lvl="0" indent="0" algn="ctr" rtl="0">
              <a:lnSpc>
                <a:spcPct val="115000"/>
              </a:lnSpc>
              <a:spcBef>
                <a:spcPts val="400"/>
              </a:spcBef>
              <a:spcAft>
                <a:spcPts val="0"/>
              </a:spcAft>
              <a:buSzPts val="1100"/>
              <a:buNone/>
            </a:pPr>
            <a:r>
              <a:rPr lang="en-GB" sz="1100" b="1" dirty="0">
                <a:latin typeface="Comic Sans MS"/>
                <a:ea typeface="Comic Sans MS"/>
                <a:cs typeface="Comic Sans MS"/>
                <a:sym typeface="Comic Sans MS"/>
              </a:rPr>
              <a:t>Art: </a:t>
            </a:r>
            <a:endParaRPr sz="1100" b="1" dirty="0">
              <a:latin typeface="Comic Sans MS"/>
              <a:ea typeface="Comic Sans MS"/>
              <a:cs typeface="Comic Sans MS"/>
              <a:sym typeface="Comic Sans MS"/>
            </a:endParaRPr>
          </a:p>
          <a:p>
            <a:pPr marL="0" lvl="0" indent="0" algn="l" rtl="0">
              <a:lnSpc>
                <a:spcPct val="115000"/>
              </a:lnSpc>
              <a:spcBef>
                <a:spcPts val="400"/>
              </a:spcBef>
              <a:spcAft>
                <a:spcPts val="0"/>
              </a:spcAft>
              <a:buSzPts val="1100"/>
              <a:buNone/>
            </a:pPr>
            <a:r>
              <a:rPr lang="en-GB" sz="1100" dirty="0">
                <a:solidFill>
                  <a:schemeClr val="dk1"/>
                </a:solidFill>
                <a:uFill>
                  <a:noFill/>
                </a:uFill>
                <a:latin typeface="Comic Sans MS"/>
                <a:ea typeface="Comic Sans MS"/>
                <a:cs typeface="Comic Sans MS"/>
                <a:sym typeface="Comic Sans MS"/>
                <a:hlinkClick r:id="rId3">
                  <a:extLst>
                    <a:ext uri="{A12FA001-AC4F-418D-AE19-62706E023703}">
                      <ahyp:hlinkClr xmlns:ahyp="http://schemas.microsoft.com/office/drawing/2018/hyperlinkcolor" val="tx"/>
                    </a:ext>
                  </a:extLst>
                </a:hlinkClick>
              </a:rPr>
              <a:t>Explore &amp; Draw</a:t>
            </a:r>
            <a:r>
              <a:rPr lang="en-GB" sz="1100" dirty="0">
                <a:solidFill>
                  <a:schemeClr val="dk1"/>
                </a:solidFill>
                <a:latin typeface="Comic Sans MS"/>
                <a:ea typeface="Comic Sans MS"/>
                <a:cs typeface="Comic Sans MS"/>
                <a:sym typeface="Comic Sans MS"/>
              </a:rPr>
              <a:t> introduces the idea that artists can be collectors &amp; explorers as they develop drawing and composition skills.</a:t>
            </a:r>
            <a:endParaRPr sz="1100" dirty="0">
              <a:solidFill>
                <a:schemeClr val="dk1"/>
              </a:solidFill>
              <a:latin typeface="Comic Sans MS"/>
              <a:ea typeface="Comic Sans MS"/>
              <a:cs typeface="Comic Sans MS"/>
              <a:sym typeface="Comic Sans MS"/>
            </a:endParaRPr>
          </a:p>
          <a:p>
            <a:pPr marL="0" lvl="0" indent="0" algn="ctr" rtl="0">
              <a:lnSpc>
                <a:spcPct val="115000"/>
              </a:lnSpc>
              <a:spcBef>
                <a:spcPts val="400"/>
              </a:spcBef>
              <a:spcAft>
                <a:spcPts val="0"/>
              </a:spcAft>
              <a:buSzPts val="1100"/>
              <a:buNone/>
            </a:pPr>
            <a:r>
              <a:rPr lang="en-GB" sz="1100" b="1" dirty="0">
                <a:solidFill>
                  <a:schemeClr val="dk1"/>
                </a:solidFill>
                <a:latin typeface="Comic Sans MS"/>
                <a:ea typeface="Comic Sans MS"/>
                <a:cs typeface="Comic Sans MS"/>
                <a:sym typeface="Comic Sans MS"/>
              </a:rPr>
              <a:t>DT:</a:t>
            </a:r>
            <a:endParaRPr sz="1100" b="1" dirty="0">
              <a:solidFill>
                <a:schemeClr val="dk1"/>
              </a:solidFill>
              <a:latin typeface="Comic Sans MS"/>
              <a:ea typeface="Comic Sans MS"/>
              <a:cs typeface="Comic Sans MS"/>
              <a:sym typeface="Comic Sans MS"/>
            </a:endParaRPr>
          </a:p>
          <a:p>
            <a:pPr marL="0" lvl="0" indent="0" algn="ctr" rtl="0">
              <a:lnSpc>
                <a:spcPct val="115000"/>
              </a:lnSpc>
              <a:spcBef>
                <a:spcPts val="400"/>
              </a:spcBef>
              <a:spcAft>
                <a:spcPts val="0"/>
              </a:spcAft>
              <a:buSzPts val="1100"/>
              <a:buNone/>
            </a:pPr>
            <a:r>
              <a:rPr lang="en-GB" sz="1100" dirty="0">
                <a:solidFill>
                  <a:schemeClr val="dk1"/>
                </a:solidFill>
                <a:latin typeface="Comic Sans MS"/>
                <a:ea typeface="Comic Sans MS"/>
                <a:cs typeface="Comic Sans MS"/>
                <a:sym typeface="Comic Sans MS"/>
              </a:rPr>
              <a:t>In DT, children design and create </a:t>
            </a:r>
            <a:r>
              <a:rPr lang="en-GB" sz="1100" i="1" dirty="0">
                <a:solidFill>
                  <a:schemeClr val="dk1"/>
                </a:solidFill>
                <a:latin typeface="Comic Sans MS"/>
                <a:ea typeface="Comic Sans MS"/>
                <a:cs typeface="Comic Sans MS"/>
                <a:sym typeface="Comic Sans MS"/>
              </a:rPr>
              <a:t>Buzzing Bookmarks</a:t>
            </a:r>
            <a:r>
              <a:rPr lang="en-GB" sz="1100" dirty="0">
                <a:solidFill>
                  <a:schemeClr val="dk1"/>
                </a:solidFill>
                <a:latin typeface="Comic Sans MS"/>
                <a:ea typeface="Comic Sans MS"/>
                <a:cs typeface="Comic Sans MS"/>
                <a:sym typeface="Comic Sans MS"/>
              </a:rPr>
              <a:t> using textiles. They learn sewing skills to make bookmarks that are both fun and useful, developing creativity and practical crafting techniques.</a:t>
            </a:r>
            <a:endParaRPr sz="1100" dirty="0">
              <a:solidFill>
                <a:schemeClr val="dk1"/>
              </a:solidFill>
              <a:latin typeface="Comic Sans MS"/>
              <a:ea typeface="Comic Sans MS"/>
              <a:cs typeface="Comic Sans MS"/>
              <a:sym typeface="Comic Sans MS"/>
            </a:endParaRPr>
          </a:p>
          <a:p>
            <a:pPr marL="0" lvl="0" indent="0" algn="ctr" rtl="0">
              <a:lnSpc>
                <a:spcPct val="115000"/>
              </a:lnSpc>
              <a:spcBef>
                <a:spcPts val="400"/>
              </a:spcBef>
              <a:spcAft>
                <a:spcPts val="0"/>
              </a:spcAft>
              <a:buClr>
                <a:schemeClr val="dk1"/>
              </a:buClr>
              <a:buSzPts val="1100"/>
              <a:buFont typeface="Arial"/>
              <a:buNone/>
            </a:pPr>
            <a:endParaRPr sz="1600" dirty="0">
              <a:solidFill>
                <a:schemeClr val="dk1"/>
              </a:solidFill>
              <a:highlight>
                <a:srgbClr val="FFFFFF"/>
              </a:highlight>
            </a:endParaRPr>
          </a:p>
          <a:p>
            <a:pPr marL="0" marR="0" lvl="0" indent="0" algn="l" rtl="0">
              <a:spcBef>
                <a:spcPts val="1400"/>
              </a:spcBef>
              <a:spcAft>
                <a:spcPts val="0"/>
              </a:spcAft>
              <a:buNone/>
            </a:pPr>
            <a:endParaRPr dirty="0"/>
          </a:p>
          <a:p>
            <a:pPr marL="0" marR="0" lvl="0" indent="0" algn="ctr" rtl="0">
              <a:spcBef>
                <a:spcPts val="0"/>
              </a:spcBef>
              <a:spcAft>
                <a:spcPts val="0"/>
              </a:spcAft>
              <a:buNone/>
            </a:pPr>
            <a:endParaRPr sz="300" u="sng"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dirty="0"/>
          </a:p>
        </p:txBody>
      </p:sp>
      <p:sp>
        <p:nvSpPr>
          <p:cNvPr id="7" name="Google Shape;104;p2">
            <a:extLst>
              <a:ext uri="{FF2B5EF4-FFF2-40B4-BE49-F238E27FC236}">
                <a16:creationId xmlns:a16="http://schemas.microsoft.com/office/drawing/2014/main" id="{0357DCAE-4B83-546E-AB87-ED292D917F24}"/>
              </a:ext>
            </a:extLst>
          </p:cNvPr>
          <p:cNvSpPr/>
          <p:nvPr/>
        </p:nvSpPr>
        <p:spPr>
          <a:xfrm>
            <a:off x="4143088" y="4924138"/>
            <a:ext cx="3751500" cy="1711650"/>
          </a:xfrm>
          <a:prstGeom prst="roundRect">
            <a:avLst>
              <a:gd name="adj" fmla="val 16667"/>
            </a:avLst>
          </a:prstGeom>
          <a:solidFill>
            <a:srgbClr val="F2CDED"/>
          </a:solidFill>
          <a:ln w="19050"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l" rtl="0">
              <a:lnSpc>
                <a:spcPct val="115000"/>
              </a:lnSpc>
              <a:spcBef>
                <a:spcPts val="1200"/>
              </a:spcBef>
              <a:spcAft>
                <a:spcPts val="0"/>
              </a:spcAft>
              <a:buSzPts val="1100"/>
              <a:buNone/>
            </a:pPr>
            <a:endParaRPr lang="en-GB" sz="1100" dirty="0">
              <a:solidFill>
                <a:schemeClr val="dk1"/>
              </a:solidFill>
              <a:latin typeface="Comic Sans MS"/>
              <a:ea typeface="Comic Sans MS"/>
              <a:cs typeface="Comic Sans MS"/>
              <a:sym typeface="Comic Sans MS"/>
            </a:endParaRPr>
          </a:p>
          <a:p>
            <a:pPr marL="0" lvl="0" indent="0" algn="l" rtl="0">
              <a:lnSpc>
                <a:spcPct val="115000"/>
              </a:lnSpc>
              <a:spcBef>
                <a:spcPts val="1200"/>
              </a:spcBef>
              <a:spcAft>
                <a:spcPts val="0"/>
              </a:spcAft>
              <a:buSzPts val="1100"/>
              <a:buNone/>
            </a:pPr>
            <a:endParaRPr lang="en-GB" sz="1100" dirty="0">
              <a:solidFill>
                <a:schemeClr val="dk1"/>
              </a:solidFill>
              <a:latin typeface="Comic Sans MS"/>
              <a:ea typeface="Comic Sans MS"/>
              <a:cs typeface="Comic Sans MS"/>
              <a:sym typeface="Comic Sans MS"/>
            </a:endParaRPr>
          </a:p>
          <a:p>
            <a:pPr marL="0" lvl="0" indent="0" algn="l" rtl="0">
              <a:lnSpc>
                <a:spcPct val="115000"/>
              </a:lnSpc>
              <a:spcBef>
                <a:spcPts val="1200"/>
              </a:spcBef>
              <a:spcAft>
                <a:spcPts val="0"/>
              </a:spcAft>
              <a:buSzPts val="1100"/>
              <a:buNone/>
            </a:pPr>
            <a:endParaRPr lang="en-GB" sz="1100" dirty="0">
              <a:solidFill>
                <a:schemeClr val="dk1"/>
              </a:solidFill>
              <a:latin typeface="Comic Sans MS"/>
              <a:ea typeface="Comic Sans MS"/>
              <a:cs typeface="Comic Sans MS"/>
              <a:sym typeface="Comic Sans MS"/>
            </a:endParaRPr>
          </a:p>
          <a:p>
            <a:pPr marL="0" lvl="0" indent="0" algn="l" rtl="0">
              <a:lnSpc>
                <a:spcPct val="115000"/>
              </a:lnSpc>
              <a:spcBef>
                <a:spcPts val="1200"/>
              </a:spcBef>
              <a:spcAft>
                <a:spcPts val="0"/>
              </a:spcAft>
              <a:buSzPts val="1100"/>
              <a:buNone/>
            </a:pPr>
            <a:endParaRPr lang="en-GB" sz="1100" dirty="0">
              <a:solidFill>
                <a:schemeClr val="dk1"/>
              </a:solidFill>
              <a:latin typeface="Comic Sans MS"/>
              <a:ea typeface="Comic Sans MS"/>
              <a:cs typeface="Comic Sans MS"/>
              <a:sym typeface="Comic Sans MS"/>
            </a:endParaRPr>
          </a:p>
          <a:p>
            <a:pPr marL="0" lvl="0" indent="0" algn="l" rtl="0">
              <a:lnSpc>
                <a:spcPct val="115000"/>
              </a:lnSpc>
              <a:spcBef>
                <a:spcPts val="1200"/>
              </a:spcBef>
              <a:spcAft>
                <a:spcPts val="0"/>
              </a:spcAft>
              <a:buSzPts val="1100"/>
              <a:buNone/>
            </a:pPr>
            <a:endParaRPr lang="en-GB" sz="1100" dirty="0">
              <a:solidFill>
                <a:schemeClr val="dk1"/>
              </a:solidFill>
              <a:latin typeface="Comic Sans MS"/>
              <a:ea typeface="Comic Sans MS"/>
              <a:cs typeface="Comic Sans MS"/>
              <a:sym typeface="Comic Sans MS"/>
            </a:endParaRPr>
          </a:p>
          <a:p>
            <a:pPr marL="0" lvl="0" indent="0" algn="l" rtl="0">
              <a:lnSpc>
                <a:spcPct val="115000"/>
              </a:lnSpc>
              <a:spcBef>
                <a:spcPts val="1200"/>
              </a:spcBef>
              <a:spcAft>
                <a:spcPts val="0"/>
              </a:spcAft>
              <a:buSzPts val="1100"/>
              <a:buNone/>
            </a:pPr>
            <a:endParaRPr lang="en-GB" sz="1100" dirty="0">
              <a:solidFill>
                <a:schemeClr val="dk1"/>
              </a:solidFill>
              <a:latin typeface="Comic Sans MS"/>
              <a:ea typeface="Comic Sans MS"/>
              <a:cs typeface="Comic Sans MS"/>
              <a:sym typeface="Comic Sans MS"/>
            </a:endParaRPr>
          </a:p>
          <a:p>
            <a:pPr marL="0" lvl="0" indent="0" algn="l" rtl="0">
              <a:lnSpc>
                <a:spcPct val="115000"/>
              </a:lnSpc>
              <a:spcBef>
                <a:spcPts val="1200"/>
              </a:spcBef>
              <a:spcAft>
                <a:spcPts val="0"/>
              </a:spcAft>
              <a:buSzPts val="1100"/>
              <a:buNone/>
            </a:pPr>
            <a:endParaRPr sz="1100" dirty="0">
              <a:solidFill>
                <a:schemeClr val="dk1"/>
              </a:solidFill>
            </a:endParaRPr>
          </a:p>
          <a:p>
            <a:pPr marL="0" lvl="0" indent="0" algn="ctr" rtl="0">
              <a:lnSpc>
                <a:spcPct val="115000"/>
              </a:lnSpc>
              <a:spcAft>
                <a:spcPts val="0"/>
              </a:spcAft>
              <a:buSzPts val="1100"/>
              <a:buNone/>
            </a:pPr>
            <a:r>
              <a:rPr lang="en-GB" sz="1100" b="1" u="sng" dirty="0">
                <a:solidFill>
                  <a:schemeClr val="dk1"/>
                </a:solidFill>
                <a:latin typeface="Comic Sans MS"/>
                <a:ea typeface="Comic Sans MS"/>
                <a:cs typeface="Comic Sans MS"/>
                <a:sym typeface="Comic Sans MS"/>
              </a:rPr>
              <a:t>P.E. </a:t>
            </a:r>
            <a:r>
              <a:rPr lang="en-GB" sz="1100" dirty="0">
                <a:solidFill>
                  <a:schemeClr val="dk1"/>
                </a:solidFill>
                <a:latin typeface="Comic Sans MS"/>
                <a:ea typeface="Comic Sans MS"/>
                <a:cs typeface="Comic Sans MS"/>
                <a:sym typeface="Comic Sans MS"/>
              </a:rPr>
              <a:t>In Year 2 PE, children develop throwing and catching skills, learn teamwork through invasion games, and express creativity in dance. These activities build coordination, confidence, and cooperation while promoting fitness and enjoyment of physical activity, laying a strong foundation for a healthy, active lifestyle.</a:t>
            </a:r>
            <a:endParaRPr sz="1100" dirty="0">
              <a:solidFill>
                <a:schemeClr val="dk1"/>
              </a:solidFill>
              <a:latin typeface="Comic Sans MS"/>
              <a:ea typeface="Comic Sans MS"/>
              <a:cs typeface="Comic Sans MS"/>
              <a:sym typeface="Comic Sans MS"/>
            </a:endParaRPr>
          </a:p>
          <a:p>
            <a:pPr marL="0" lvl="0" indent="0" algn="l" rtl="0">
              <a:lnSpc>
                <a:spcPct val="115000"/>
              </a:lnSpc>
              <a:spcBef>
                <a:spcPts val="1200"/>
              </a:spcBef>
              <a:spcAft>
                <a:spcPts val="0"/>
              </a:spcAft>
              <a:buSzPts val="1100"/>
              <a:buNone/>
            </a:pPr>
            <a:endParaRPr sz="1100" dirty="0">
              <a:solidFill>
                <a:schemeClr val="dk1"/>
              </a:solidFill>
            </a:endParaRPr>
          </a:p>
          <a:p>
            <a:pPr marL="0" lvl="0" indent="0" algn="l" rtl="0">
              <a:lnSpc>
                <a:spcPct val="115000"/>
              </a:lnSpc>
              <a:spcBef>
                <a:spcPts val="1200"/>
              </a:spcBef>
              <a:spcAft>
                <a:spcPts val="0"/>
              </a:spcAft>
              <a:buSzPts val="1100"/>
              <a:buNone/>
            </a:pPr>
            <a:endParaRPr sz="11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sz="1100" dirty="0">
                <a:solidFill>
                  <a:schemeClr val="dk1"/>
                </a:solidFill>
              </a:rPr>
              <a:t> </a:t>
            </a:r>
            <a:endParaRPr sz="1100" dirty="0">
              <a:solidFill>
                <a:schemeClr val="dk1"/>
              </a:solidFill>
            </a:endParaRPr>
          </a:p>
          <a:p>
            <a:pPr marL="0" marR="0" lvl="0" indent="0" algn="ctr" rtl="0">
              <a:spcBef>
                <a:spcPts val="1200"/>
              </a:spcBef>
              <a:spcAft>
                <a:spcPts val="0"/>
              </a:spcAft>
              <a:buNone/>
            </a:pPr>
            <a:endParaRPr sz="1200" b="1" u="sng"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200" b="1" u="sng"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200" b="1" u="sng" dirty="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dirty="0"/>
          </a:p>
          <a:p>
            <a:pPr marL="0" marR="0" lvl="0" indent="0" algn="l" rtl="0">
              <a:spcBef>
                <a:spcPts val="0"/>
              </a:spcBef>
              <a:spcAft>
                <a:spcPts val="0"/>
              </a:spcAft>
              <a:buNone/>
            </a:pPr>
            <a:endParaRPr sz="1100" b="1" u="sng"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100" b="1" u="sng"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1100" b="1" u="sng" dirty="0">
              <a:solidFill>
                <a:schemeClr val="dk1"/>
              </a:solidFill>
              <a:latin typeface="Comic Sans MS"/>
              <a:ea typeface="Comic Sans MS"/>
              <a:cs typeface="Comic Sans MS"/>
              <a:sym typeface="Comic Sans MS"/>
            </a:endParaRPr>
          </a:p>
          <a:p>
            <a:pPr marL="0" marR="0" lvl="0" indent="0" algn="ctr" rtl="0">
              <a:spcBef>
                <a:spcPts val="0"/>
              </a:spcBef>
              <a:spcAft>
                <a:spcPts val="0"/>
              </a:spcAft>
              <a:buNone/>
            </a:pPr>
            <a:endParaRPr sz="200" u="sng" dirty="0">
              <a:solidFill>
                <a:schemeClr val="dk1"/>
              </a:solidFill>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defa4170-0d19-0005-0004-bc88714345d2}" enabled="1" method="Standard" siteId="{0fbda686-35f7-4e5f-8c85-ef1e5f1cac95}" contentBits="0" removed="0"/>
</clbl:labelList>
</file>

<file path=docProps/app.xml><?xml version="1.0" encoding="utf-8"?>
<Properties xmlns="http://schemas.openxmlformats.org/officeDocument/2006/extended-properties" xmlns:vt="http://schemas.openxmlformats.org/officeDocument/2006/docPropsVTypes">
  <TotalTime>130</TotalTime>
  <Words>965</Words>
  <Application>Microsoft Office PowerPoint</Application>
  <PresentationFormat>Widescreen</PresentationFormat>
  <Paragraphs>78</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Comic Sans MS</vt:lpstr>
      <vt:lpstr>Arial</vt:lpstr>
      <vt:lpstr>Play</vt:lpstr>
      <vt:lpstr>Office Theme</vt:lpstr>
      <vt:lpstr>Welcome to Year 2! It has been lovely to welcome the children back to school and we have lots to look forward to this term. Below is an outline of our topics this term.  Staffing: Mrs Scudiero Teaching assistants: Mrs Tyrell, Mrs Cooch LSA’s: Mrs Gilbank, Miss Dyke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Jessica Draycott</dc:creator>
  <cp:lastModifiedBy>Alexandra Scudiero</cp:lastModifiedBy>
  <cp:revision>4</cp:revision>
  <dcterms:created xsi:type="dcterms:W3CDTF">2025-04-03T19:29:32Z</dcterms:created>
  <dcterms:modified xsi:type="dcterms:W3CDTF">2026-09-08T12:33:16Z</dcterms:modified>
</cp:coreProperties>
</file>