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60" r:id="rId2"/>
    <p:sldId id="263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7C14-7D80-483B-B2B2-916A5F50D22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92A9D-5F11-4BAE-A72F-D31B89CF19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37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3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6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8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8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3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0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26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2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4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8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0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8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DBD3DDB-0EF2-45D9-90BB-54389D602EBF}"/>
              </a:ext>
            </a:extLst>
          </p:cNvPr>
          <p:cNvSpPr txBox="1"/>
          <p:nvPr/>
        </p:nvSpPr>
        <p:spPr>
          <a:xfrm>
            <a:off x="3547738" y="327110"/>
            <a:ext cx="4798555" cy="523220"/>
          </a:xfrm>
          <a:prstGeom prst="rect">
            <a:avLst/>
          </a:prstGeom>
          <a:solidFill>
            <a:srgbClr val="EAFCF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2800" u="sng" dirty="0">
                <a:solidFill>
                  <a:prstClr val="black"/>
                </a:solidFill>
                <a:latin typeface="Congenial" panose="02000503040000020004" pitchFamily="2" charset="0"/>
              </a:rPr>
              <a:t>Year 4 Autumn term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E9CC8C-6219-4B3B-B14A-3784CAE4120B}"/>
              </a:ext>
            </a:extLst>
          </p:cNvPr>
          <p:cNvSpPr txBox="1"/>
          <p:nvPr/>
        </p:nvSpPr>
        <p:spPr>
          <a:xfrm>
            <a:off x="373248" y="1031457"/>
            <a:ext cx="5069241" cy="2031325"/>
          </a:xfrm>
          <a:prstGeom prst="rect">
            <a:avLst/>
          </a:prstGeom>
          <a:solidFill>
            <a:srgbClr val="EAFC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English units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: 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Traditional Tales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:</a:t>
            </a:r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 Adverts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– The Elves and the Shoemaker/ The Little Shoemaker (film unit)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Descriptive poetry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–Treasure (film unit)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Newspaper reports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-Tuesday (picture book)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Classic fiction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-The Lion, Witch &amp; the Wardrobe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395E9-4222-2563-0CA9-6F8162553ABD}"/>
              </a:ext>
            </a:extLst>
          </p:cNvPr>
          <p:cNvSpPr txBox="1"/>
          <p:nvPr/>
        </p:nvSpPr>
        <p:spPr>
          <a:xfrm>
            <a:off x="5730300" y="1030953"/>
            <a:ext cx="4277641" cy="2754600"/>
          </a:xfrm>
          <a:prstGeom prst="rect">
            <a:avLst/>
          </a:prstGeom>
          <a:solidFill>
            <a:srgbClr val="EAFCF0"/>
          </a:solidFill>
          <a:ln>
            <a:solidFill>
              <a:srgbClr val="7030A0"/>
            </a:solidFill>
          </a:ln>
        </p:spPr>
        <p:txBody>
          <a:bodyPr wrap="square" bIns="0" rtlCol="0">
            <a:spAutoFit/>
          </a:bodyPr>
          <a:lstStyle/>
          <a:p>
            <a:r>
              <a:rPr lang="en-GB" sz="1600" b="1" dirty="0">
                <a:solidFill>
                  <a:prstClr val="black"/>
                </a:solidFill>
                <a:latin typeface="Congenial" panose="02000503040000020004" pitchFamily="2" charset="0"/>
              </a:rPr>
              <a:t>Grammar, Punctuation</a:t>
            </a:r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: 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Singular &amp; plural nouns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Pronouns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Standard English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Compound words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Adverbs to express time and cause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Possessive pronouns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Fronted adverbials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Prepositions to express time and cause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Plural &amp; possessive -‘s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Commas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097D85-4254-6E15-B769-D9B2CB72DBD0}"/>
              </a:ext>
            </a:extLst>
          </p:cNvPr>
          <p:cNvSpPr txBox="1"/>
          <p:nvPr/>
        </p:nvSpPr>
        <p:spPr>
          <a:xfrm>
            <a:off x="380792" y="3234322"/>
            <a:ext cx="5069241" cy="3293209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prstClr val="black"/>
                </a:solidFill>
                <a:latin typeface="Congenial" panose="02000503040000020004" pitchFamily="2" charset="0"/>
              </a:rPr>
              <a:t>R.E.</a:t>
            </a:r>
          </a:p>
          <a:p>
            <a:r>
              <a:rPr lang="en-GB" sz="1600" b="1" dirty="0">
                <a:solidFill>
                  <a:prstClr val="black"/>
                </a:solidFill>
                <a:latin typeface="Congenial" panose="02000503040000020004" pitchFamily="2" charset="0"/>
              </a:rPr>
              <a:t>Branch 1: Creation &amp; Covenant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Story of Abraham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God’s covenant with Abraham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Abraham, Sarah &amp; Isaac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Story of Joseph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Historical, cultural &amp; religious context</a:t>
            </a:r>
          </a:p>
          <a:p>
            <a:r>
              <a:rPr lang="en-GB" sz="1600" b="1" dirty="0">
                <a:solidFill>
                  <a:prstClr val="black"/>
                </a:solidFill>
                <a:latin typeface="Congenial" panose="02000503040000020004" pitchFamily="2" charset="0"/>
              </a:rPr>
              <a:t>Branch 2: Prophecy &amp; Promise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Miracle of the flour &amp; oil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Elijah’s encounter with God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Preaching of John the Baptist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The ancestry of Jesus</a:t>
            </a:r>
          </a:p>
          <a:p>
            <a:r>
              <a:rPr lang="en-GB" sz="1600" dirty="0">
                <a:solidFill>
                  <a:prstClr val="black"/>
                </a:solidFill>
                <a:latin typeface="Congenial" panose="02000503040000020004" pitchFamily="2" charset="0"/>
              </a:rPr>
              <a:t>•	What is meant by ‘prophecy’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FA1DF8-55C8-2F8C-B6D0-DC26C534C4B8}"/>
              </a:ext>
            </a:extLst>
          </p:cNvPr>
          <p:cNvSpPr txBox="1"/>
          <p:nvPr/>
        </p:nvSpPr>
        <p:spPr>
          <a:xfrm>
            <a:off x="10169236" y="1073022"/>
            <a:ext cx="1647632" cy="2677656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ongenial" panose="02000503040000020004" pitchFamily="2" charset="0"/>
              </a:rPr>
              <a:t>Module 1 - Created and Loved by God</a:t>
            </a:r>
          </a:p>
          <a:p>
            <a:r>
              <a:rPr lang="en-GB" sz="1600" dirty="0">
                <a:latin typeface="Congenial" panose="02000503040000020004" pitchFamily="2" charset="0"/>
              </a:rPr>
              <a:t>Unit 1: Religious Understanding</a:t>
            </a:r>
          </a:p>
          <a:p>
            <a:endParaRPr lang="en-GB" sz="1600" dirty="0">
              <a:latin typeface="Congenial" panose="02000503040000020004" pitchFamily="2" charset="0"/>
            </a:endParaRPr>
          </a:p>
          <a:p>
            <a:r>
              <a:rPr lang="en-GB" sz="1600" dirty="0">
                <a:latin typeface="Congenial" panose="02000503040000020004" pitchFamily="2" charset="0"/>
              </a:rPr>
              <a:t>Unit 2: Me, My Body, My Health</a:t>
            </a:r>
          </a:p>
          <a:p>
            <a:endParaRPr lang="en-GB" sz="800" dirty="0">
              <a:latin typeface="Congenial" panose="0200050304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386205-55BE-320C-EB6E-35112660F65E}"/>
              </a:ext>
            </a:extLst>
          </p:cNvPr>
          <p:cNvSpPr txBox="1"/>
          <p:nvPr/>
        </p:nvSpPr>
        <p:spPr>
          <a:xfrm>
            <a:off x="5730300" y="3966176"/>
            <a:ext cx="5939127" cy="2546851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50" b="1" u="sng" dirty="0">
                <a:latin typeface="Congenial" panose="02000503040000020004" pitchFamily="2" charset="0"/>
              </a:rPr>
              <a:t>Diary dates: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Playleader training – 15</a:t>
            </a:r>
            <a:r>
              <a:rPr lang="en-GB" sz="1450" b="1" baseline="30000" dirty="0"/>
              <a:t>th</a:t>
            </a:r>
            <a:r>
              <a:rPr lang="en-GB" sz="1450" b="1" dirty="0"/>
              <a:t> September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Initial parent meeting – 17</a:t>
            </a:r>
            <a:r>
              <a:rPr lang="en-GB" sz="1450" b="1" baseline="30000" dirty="0"/>
              <a:t>th</a:t>
            </a:r>
            <a:r>
              <a:rPr lang="en-GB" sz="1450" b="1" dirty="0"/>
              <a:t> September – 3:45pm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Harvest collection starts – 21</a:t>
            </a:r>
            <a:r>
              <a:rPr lang="en-GB" sz="1450" b="1" baseline="30000" dirty="0"/>
              <a:t>st</a:t>
            </a:r>
            <a:r>
              <a:rPr lang="en-GB" sz="1450" b="1" dirty="0"/>
              <a:t> September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Independent learning – 23</a:t>
            </a:r>
            <a:r>
              <a:rPr lang="en-GB" sz="1450" b="1" baseline="30000" dirty="0"/>
              <a:t>rd</a:t>
            </a:r>
            <a:r>
              <a:rPr lang="en-GB" sz="1450" b="1" dirty="0"/>
              <a:t> September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Feast of Saint Francis – 6</a:t>
            </a:r>
            <a:r>
              <a:rPr lang="en-GB" sz="1450" b="1" baseline="30000" dirty="0"/>
              <a:t>th</a:t>
            </a:r>
            <a:r>
              <a:rPr lang="en-GB" sz="1450" b="1" dirty="0"/>
              <a:t> October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Parent meetings – 14</a:t>
            </a:r>
            <a:r>
              <a:rPr lang="en-GB" sz="1450" b="1" baseline="30000" dirty="0"/>
              <a:t>th</a:t>
            </a:r>
            <a:r>
              <a:rPr lang="en-GB" sz="1450" b="1" dirty="0"/>
              <a:t>/15</a:t>
            </a:r>
            <a:r>
              <a:rPr lang="en-GB" sz="1450" b="1" baseline="30000" dirty="0"/>
              <a:t>th</a:t>
            </a:r>
            <a:r>
              <a:rPr lang="en-GB" sz="1450" b="1" dirty="0"/>
              <a:t> October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Half term – 26</a:t>
            </a:r>
            <a:r>
              <a:rPr lang="en-GB" sz="1450" b="1" baseline="30000" dirty="0"/>
              <a:t>th</a:t>
            </a:r>
            <a:r>
              <a:rPr lang="en-GB" sz="1450" b="1" dirty="0"/>
              <a:t> – 30</a:t>
            </a:r>
            <a:r>
              <a:rPr lang="en-GB" sz="1450" b="1" baseline="30000" dirty="0"/>
              <a:t>th</a:t>
            </a:r>
            <a:r>
              <a:rPr lang="en-GB" sz="1450" b="1" dirty="0"/>
              <a:t> October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Book fayre – 24</a:t>
            </a:r>
            <a:r>
              <a:rPr lang="en-GB" sz="1450" b="1" baseline="30000" dirty="0"/>
              <a:t>th</a:t>
            </a:r>
            <a:r>
              <a:rPr lang="en-GB" sz="1450" b="1" dirty="0"/>
              <a:t>-26</a:t>
            </a:r>
            <a:r>
              <a:rPr lang="en-GB" sz="1450" b="1" baseline="30000" dirty="0"/>
              <a:t>th</a:t>
            </a:r>
            <a:r>
              <a:rPr lang="en-GB" sz="1450" b="1" dirty="0"/>
              <a:t> October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Parent forum – 18</a:t>
            </a:r>
            <a:r>
              <a:rPr lang="en-GB" sz="1450" b="1" baseline="30000" dirty="0"/>
              <a:t>th</a:t>
            </a:r>
            <a:r>
              <a:rPr lang="en-GB" sz="1450" b="1" dirty="0"/>
              <a:t> November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50" b="1" dirty="0"/>
              <a:t>Choir performance – 18</a:t>
            </a:r>
            <a:r>
              <a:rPr lang="en-GB" sz="1450" b="1" baseline="30000" dirty="0"/>
              <a:t>th</a:t>
            </a:r>
            <a:r>
              <a:rPr lang="en-GB" sz="1450" b="1" dirty="0"/>
              <a:t> December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03152-611F-D990-8F9B-3B4F12969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A320014-73E6-D603-C0FC-F86EEFC5E909}"/>
              </a:ext>
            </a:extLst>
          </p:cNvPr>
          <p:cNvSpPr txBox="1"/>
          <p:nvPr/>
        </p:nvSpPr>
        <p:spPr>
          <a:xfrm>
            <a:off x="3986270" y="202338"/>
            <a:ext cx="4219460" cy="461665"/>
          </a:xfrm>
          <a:prstGeom prst="rect">
            <a:avLst/>
          </a:prstGeom>
          <a:solidFill>
            <a:srgbClr val="EAFCF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2400" u="sng" dirty="0">
                <a:solidFill>
                  <a:prstClr val="black"/>
                </a:solidFill>
                <a:latin typeface="Congenial" panose="02000503040000020004" pitchFamily="2" charset="0"/>
              </a:rPr>
              <a:t>Year 4 Autumn term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D534F-CD8B-37D9-61CF-5C07083875FA}"/>
              </a:ext>
            </a:extLst>
          </p:cNvPr>
          <p:cNvSpPr txBox="1"/>
          <p:nvPr/>
        </p:nvSpPr>
        <p:spPr>
          <a:xfrm>
            <a:off x="197308" y="877058"/>
            <a:ext cx="6097610" cy="2308324"/>
          </a:xfrm>
          <a:prstGeom prst="rect">
            <a:avLst/>
          </a:prstGeom>
          <a:solidFill>
            <a:srgbClr val="EAFC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Maths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Number: Place Value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– numbers to 10,000: partitioning, estimating comparing, ordering, </a:t>
            </a:r>
            <a:r>
              <a:rPr lang="en-GB" dirty="0" err="1">
                <a:solidFill>
                  <a:prstClr val="black"/>
                </a:solidFill>
                <a:latin typeface="Congenial" panose="02000503040000020004" pitchFamily="2" charset="0"/>
              </a:rPr>
              <a:t>numberlines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, rounding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Number: Addition and Subtraction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– column addition &amp; subtraction with 1 or 2 exchanges</a:t>
            </a: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Measurement: Area 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–make shapes &amp; compare area</a:t>
            </a:r>
            <a:endParaRPr lang="en-GB" b="1" dirty="0">
              <a:solidFill>
                <a:prstClr val="black"/>
              </a:solidFill>
              <a:latin typeface="Congenial" panose="02000503040000020004" pitchFamily="2" charset="0"/>
            </a:endParaRPr>
          </a:p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Number: Multiplication and Division –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 multiples, multiplication &amp; division facts, multiply 3 numbers</a:t>
            </a:r>
            <a:endParaRPr lang="en-GB" b="1" dirty="0">
              <a:solidFill>
                <a:prstClr val="black"/>
              </a:solidFill>
              <a:latin typeface="Congenial" panose="0200050304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FBFAFE-BB4B-337D-603A-C3A663BE4FF2}"/>
              </a:ext>
            </a:extLst>
          </p:cNvPr>
          <p:cNvSpPr txBox="1"/>
          <p:nvPr/>
        </p:nvSpPr>
        <p:spPr>
          <a:xfrm>
            <a:off x="6576038" y="874582"/>
            <a:ext cx="5408148" cy="2308324"/>
          </a:xfrm>
          <a:prstGeom prst="rect">
            <a:avLst/>
          </a:prstGeom>
          <a:solidFill>
            <a:srgbClr val="EAFC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History:</a:t>
            </a:r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 </a:t>
            </a:r>
            <a:r>
              <a:rPr lang="en-GB" b="1" dirty="0">
                <a:solidFill>
                  <a:prstClr val="black"/>
                </a:solidFill>
                <a:latin typeface="Congenial" panose="02000503040000020004" pitchFamily="2" charset="0"/>
              </a:rPr>
              <a:t>Anglo Saxons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Raiders and invaders , where they came from and why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Anglo-Saxon Kings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Place names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Village life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Artefacts and Culture, Sutton Hoo</a:t>
            </a:r>
          </a:p>
          <a:p>
            <a:r>
              <a:rPr lang="en-GB" dirty="0">
                <a:solidFill>
                  <a:prstClr val="black"/>
                </a:solidFill>
                <a:latin typeface="Congenial" panose="02000503040000020004" pitchFamily="2" charset="0"/>
              </a:rPr>
              <a:t>- Anglo-Saxon gods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3BFA2C-AE2A-3102-94D6-0A8B09B5D19A}"/>
              </a:ext>
            </a:extLst>
          </p:cNvPr>
          <p:cNvSpPr txBox="1"/>
          <p:nvPr/>
        </p:nvSpPr>
        <p:spPr>
          <a:xfrm>
            <a:off x="6621519" y="3604064"/>
            <a:ext cx="5362667" cy="2369880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ongenial" panose="02000503040000020004" pitchFamily="2" charset="0"/>
              </a:rPr>
              <a:t>Geography: Water and the Water </a:t>
            </a:r>
            <a:r>
              <a:rPr lang="en-GB" b="1" dirty="0">
                <a:latin typeface="Congenial Light" panose="02000503040000020004" pitchFamily="2" charset="0"/>
              </a:rPr>
              <a:t>cycle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-Changing state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-The water cycle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-Making clouds and rain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-Treating water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-Floods</a:t>
            </a:r>
          </a:p>
          <a:p>
            <a:r>
              <a:rPr lang="en-GB" sz="1600" dirty="0">
                <a:latin typeface="Congenial Light" panose="02000503040000020004" pitchFamily="2" charset="0"/>
              </a:rPr>
              <a:t>-Water pollution</a:t>
            </a:r>
          </a:p>
          <a:p>
            <a:endParaRPr lang="en-GB" sz="1600" dirty="0">
              <a:latin typeface="Congenial Light" panose="02000503040000020004" pitchFamily="2" charset="0"/>
            </a:endParaRPr>
          </a:p>
          <a:p>
            <a:r>
              <a:rPr lang="en-GB" b="1" dirty="0">
                <a:latin typeface="Congenial Black" panose="020F0502020204030204" pitchFamily="2" charset="0"/>
              </a:rPr>
              <a:t>Science </a:t>
            </a:r>
            <a:r>
              <a:rPr lang="en-GB" b="1" dirty="0">
                <a:latin typeface="Congenial Light" panose="02000503040000020004" pitchFamily="2" charset="0"/>
              </a:rPr>
              <a:t>: States of Matter, Sound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1F499A-7558-AF4F-37C0-82A9DE5357F1}"/>
              </a:ext>
            </a:extLst>
          </p:cNvPr>
          <p:cNvSpPr txBox="1"/>
          <p:nvPr/>
        </p:nvSpPr>
        <p:spPr>
          <a:xfrm>
            <a:off x="196623" y="3586995"/>
            <a:ext cx="6098295" cy="2862322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ongenial" panose="020F0502020204030204" pitchFamily="2" charset="0"/>
              </a:rPr>
              <a:t>Art</a:t>
            </a:r>
            <a:r>
              <a:rPr lang="en-GB" dirty="0">
                <a:latin typeface="Congenial" panose="020F0502020204030204" pitchFamily="2" charset="0"/>
              </a:rPr>
              <a:t>: Exploring Patterns</a:t>
            </a:r>
          </a:p>
          <a:p>
            <a:r>
              <a:rPr lang="en-GB" dirty="0">
                <a:latin typeface="Congenial" panose="020F0502020204030204" pitchFamily="2" charset="0"/>
              </a:rPr>
              <a:t>Class Artist:  Lubaina </a:t>
            </a:r>
            <a:r>
              <a:rPr lang="en-GB" dirty="0" err="1">
                <a:latin typeface="Congenial" panose="020F0502020204030204" pitchFamily="2" charset="0"/>
              </a:rPr>
              <a:t>Himid</a:t>
            </a:r>
            <a:endParaRPr lang="en-GB" dirty="0">
              <a:latin typeface="Congenial" panose="020F0502020204030204" pitchFamily="2" charset="0"/>
            </a:endParaRPr>
          </a:p>
          <a:p>
            <a:r>
              <a:rPr lang="en-GB" b="1" dirty="0">
                <a:latin typeface="Congenial" panose="020F0502020204030204" pitchFamily="2" charset="0"/>
              </a:rPr>
              <a:t>Design Technology</a:t>
            </a:r>
            <a:r>
              <a:rPr lang="en-GB" dirty="0">
                <a:latin typeface="Congenial" panose="020F0502020204030204" pitchFamily="2" charset="0"/>
              </a:rPr>
              <a:t>: Mechanical systems: Levers and linkages</a:t>
            </a:r>
          </a:p>
          <a:p>
            <a:r>
              <a:rPr lang="en-GB" b="1" dirty="0">
                <a:latin typeface="Congenial" panose="020F0502020204030204" pitchFamily="2" charset="0"/>
              </a:rPr>
              <a:t>French: </a:t>
            </a:r>
            <a:r>
              <a:rPr lang="en-GB" dirty="0">
                <a:latin typeface="Congenial" panose="020F0502020204030204" pitchFamily="2" charset="0"/>
              </a:rPr>
              <a:t>Ma Famille (family, describing people)</a:t>
            </a:r>
          </a:p>
          <a:p>
            <a:r>
              <a:rPr lang="en-GB" b="1" dirty="0">
                <a:latin typeface="Congenial" panose="020F0502020204030204" pitchFamily="2" charset="0"/>
              </a:rPr>
              <a:t>Computing - </a:t>
            </a:r>
            <a:r>
              <a:rPr lang="en-GB" dirty="0">
                <a:latin typeface="Congenial" panose="020F0502020204030204" pitchFamily="2" charset="0"/>
              </a:rPr>
              <a:t>Computing systems and networks: The Internet</a:t>
            </a:r>
          </a:p>
          <a:p>
            <a:r>
              <a:rPr lang="en-GB" dirty="0">
                <a:latin typeface="Congenial" panose="020F0502020204030204" pitchFamily="2" charset="0"/>
              </a:rPr>
              <a:t>Creating Media: Audio Editing</a:t>
            </a:r>
          </a:p>
          <a:p>
            <a:r>
              <a:rPr lang="en-GB" b="1" dirty="0">
                <a:latin typeface="Congenial" panose="020F0502020204030204" pitchFamily="2" charset="0"/>
              </a:rPr>
              <a:t>P.E. – </a:t>
            </a:r>
            <a:r>
              <a:rPr lang="en-GB" dirty="0">
                <a:latin typeface="Congenial" panose="020F0502020204030204" pitchFamily="2" charset="0"/>
              </a:rPr>
              <a:t>Yoga, Ball games </a:t>
            </a:r>
          </a:p>
          <a:p>
            <a:r>
              <a:rPr lang="en-GB" b="1" dirty="0">
                <a:latin typeface="Congenial" panose="020F0502020204030204" pitchFamily="2" charset="0"/>
              </a:rPr>
              <a:t>Music </a:t>
            </a:r>
            <a:r>
              <a:rPr lang="en-GB" dirty="0">
                <a:latin typeface="Congenial" panose="020F0502020204030204" pitchFamily="2" charset="0"/>
              </a:rPr>
              <a:t>-  Keyboards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BBC9B8-753B-9679-A19B-079035B04731}"/>
              </a:ext>
            </a:extLst>
          </p:cNvPr>
          <p:cNvSpPr txBox="1"/>
          <p:nvPr/>
        </p:nvSpPr>
        <p:spPr>
          <a:xfrm>
            <a:off x="6621518" y="6080069"/>
            <a:ext cx="5362667" cy="338554"/>
          </a:xfrm>
          <a:prstGeom prst="rect">
            <a:avLst/>
          </a:prstGeom>
          <a:solidFill>
            <a:srgbClr val="EAFC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Congenial" panose="02000503040000020004" pitchFamily="2" charset="0"/>
              </a:rPr>
              <a:t>Class trip </a:t>
            </a:r>
            <a:r>
              <a:rPr lang="en-GB" sz="1600" dirty="0">
                <a:latin typeface="Congenial" panose="02000503040000020004" pitchFamily="2" charset="0"/>
              </a:rPr>
              <a:t>– Museum of Power - TBC</a:t>
            </a:r>
          </a:p>
        </p:txBody>
      </p:sp>
    </p:spTree>
    <p:extLst>
      <p:ext uri="{BB962C8B-B14F-4D97-AF65-F5344CB8AC3E}">
        <p14:creationId xmlns:p14="http://schemas.microsoft.com/office/powerpoint/2010/main" val="66844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368</TotalTime>
  <Words>469</Words>
  <Application>Microsoft Office PowerPoint</Application>
  <PresentationFormat>Widescreen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Congenial</vt:lpstr>
      <vt:lpstr>Congenial Black</vt:lpstr>
      <vt:lpstr>Congenial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AScudiero</dc:creator>
  <cp:lastModifiedBy>Lily McKean</cp:lastModifiedBy>
  <cp:revision>14</cp:revision>
  <dcterms:created xsi:type="dcterms:W3CDTF">2025-04-03T13:38:54Z</dcterms:created>
  <dcterms:modified xsi:type="dcterms:W3CDTF">2026-09-07T16:20:14Z</dcterms:modified>
</cp:coreProperties>
</file>