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notesSlide+xml" PartName="/ppt/notesSlides/notesSlide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Lst>
  <p:sldSz cy="6858000" cx="12192000"/>
  <p:notesSz cx="6858000" cy="9144000"/>
  <p:embeddedFontLst>
    <p:embeddedFont>
      <p:font typeface="Play"/>
      <p:regular r:id="rId7"/>
      <p:bold r:id="rId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9" roundtripDataSignature="AMtx7mjc/hBpY99X7OORIkovW1Sb8QS66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customschemas.google.com/relationships/presentationmetadata" Target="meta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font" Target="fonts/Play-regular.fntdata"/><Relationship Id="rId8" Type="http://schemas.openxmlformats.org/officeDocument/2006/relationships/font" Target="fonts/Play-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GB"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86" name="Google Shape;86;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 name="Google Shape;104;p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GB"/>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4"/>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7" name="Google Shape;17;p4"/>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8" name="Google Shape;18;p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1" name="Shape 21"/>
        <p:cNvGrpSpPr/>
        <p:nvPr/>
      </p:nvGrpSpPr>
      <p:grpSpPr>
        <a:xfrm>
          <a:off x="0" y="0"/>
          <a:ext cx="0" cy="0"/>
          <a:chOff x="0" y="0"/>
          <a:chExt cx="0" cy="0"/>
        </a:xfrm>
      </p:grpSpPr>
      <p:sp>
        <p:nvSpPr>
          <p:cNvPr id="22" name="Google Shape;22;p5"/>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3" name="Google Shape;23;p5"/>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 name="Google Shape;24;p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5" name="Google Shape;25;p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6" name="Google Shape;26;p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7" name="Shape 27"/>
        <p:cNvGrpSpPr/>
        <p:nvPr/>
      </p:nvGrpSpPr>
      <p:grpSpPr>
        <a:xfrm>
          <a:off x="0" y="0"/>
          <a:ext cx="0" cy="0"/>
          <a:chOff x="0" y="0"/>
          <a:chExt cx="0" cy="0"/>
        </a:xfrm>
      </p:grpSpPr>
      <p:sp>
        <p:nvSpPr>
          <p:cNvPr id="28" name="Google Shape;28;p6"/>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9" name="Google Shape;29;p6"/>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30" name="Google Shape;30;p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1" name="Google Shape;31;p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2" name="Google Shape;32;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3" name="Shape 33"/>
        <p:cNvGrpSpPr/>
        <p:nvPr/>
      </p:nvGrpSpPr>
      <p:grpSpPr>
        <a:xfrm>
          <a:off x="0" y="0"/>
          <a:ext cx="0" cy="0"/>
          <a:chOff x="0" y="0"/>
          <a:chExt cx="0" cy="0"/>
        </a:xfrm>
      </p:grpSpPr>
      <p:sp>
        <p:nvSpPr>
          <p:cNvPr id="34" name="Google Shape;34;p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5" name="Google Shape;35;p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8" name="Google Shape;38;p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39" name="Google Shape;39;p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0" name="Shape 40"/>
        <p:cNvGrpSpPr/>
        <p:nvPr/>
      </p:nvGrpSpPr>
      <p:grpSpPr>
        <a:xfrm>
          <a:off x="0" y="0"/>
          <a:ext cx="0" cy="0"/>
          <a:chOff x="0" y="0"/>
          <a:chExt cx="0" cy="0"/>
        </a:xfrm>
      </p:grpSpPr>
      <p:sp>
        <p:nvSpPr>
          <p:cNvPr id="41" name="Google Shape;41;p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8"/>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3" name="Google Shape;43;p8"/>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4" name="Google Shape;44;p8"/>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5" name="Google Shape;45;p8"/>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7" name="Google Shape;47;p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8" name="Google Shape;48;p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9" name="Shape 49"/>
        <p:cNvGrpSpPr/>
        <p:nvPr/>
      </p:nvGrpSpPr>
      <p:grpSpPr>
        <a:xfrm>
          <a:off x="0" y="0"/>
          <a:ext cx="0" cy="0"/>
          <a:chOff x="0" y="0"/>
          <a:chExt cx="0" cy="0"/>
        </a:xfrm>
      </p:grpSpPr>
      <p:sp>
        <p:nvSpPr>
          <p:cNvPr id="50" name="Google Shape;50;p9"/>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2" name="Google Shape;52;p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3" name="Google Shape;53;p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4" name="Shape 54"/>
        <p:cNvGrpSpPr/>
        <p:nvPr/>
      </p:nvGrpSpPr>
      <p:grpSpPr>
        <a:xfrm>
          <a:off x="0" y="0"/>
          <a:ext cx="0" cy="0"/>
          <a:chOff x="0" y="0"/>
          <a:chExt cx="0" cy="0"/>
        </a:xfrm>
      </p:grpSpPr>
      <p:sp>
        <p:nvSpPr>
          <p:cNvPr id="55" name="Google Shape;55;p1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6" name="Google Shape;56;p1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7" name="Google Shape;57;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1"/>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0" name="Google Shape;60;p11"/>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61" name="Google Shape;61;p11"/>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2" name="Google Shape;62;p1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3" name="Google Shape;63;p1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4" name="Google Shape;64;p1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67" name="Google Shape;67;p12"/>
          <p:cNvSpPr/>
          <p:nvPr>
            <p:ph idx="2" type="pic"/>
          </p:nvPr>
        </p:nvSpPr>
        <p:spPr>
          <a:xfrm>
            <a:off x="5183188" y="987425"/>
            <a:ext cx="6172200" cy="4873625"/>
          </a:xfrm>
          <a:prstGeom prst="rect">
            <a:avLst/>
          </a:prstGeom>
          <a:noFill/>
          <a:ln>
            <a:noFill/>
          </a:ln>
        </p:spPr>
      </p:sp>
      <p:sp>
        <p:nvSpPr>
          <p:cNvPr id="68" name="Google Shape;68;p12"/>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9" name="Google Shape;69;p1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0" name="Google Shape;70;p1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1" name="Google Shape;71;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4" name="Google Shape;74;p13"/>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5" name="Google Shape;75;p1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6" name="Google Shape;76;p1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7" name="Google Shape;77;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4"/>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0" name="Google Shape;80;p14"/>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1" name="Google Shape;81;p1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2" name="Google Shape;82;p1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83" name="Google Shape;83;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1" name="Google Shape;11;p3"/>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2" name="Google Shape;12;p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3" name="Google Shape;13;p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rgbClr val="000000"/>
              </a:buClr>
              <a:buSzPts val="1400"/>
              <a:buFont typeface="Arial"/>
              <a:buNone/>
              <a:defRPr b="0" i="0" sz="1200" u="none" cap="none" strike="noStrike">
                <a:solidFill>
                  <a:srgbClr val="757575"/>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Arial"/>
                <a:ea typeface="Arial"/>
                <a:cs typeface="Arial"/>
                <a:sym typeface="Arial"/>
              </a:defRPr>
            </a:lvl9pPr>
          </a:lstStyle>
          <a:p/>
        </p:txBody>
      </p:sp>
      <p:sp>
        <p:nvSpPr>
          <p:cNvPr id="14" name="Google Shape;14;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200"/>
              <a:buFont typeface="Arial"/>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2.jpg"/><Relationship Id="rId6"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image" Target="../media/image3.jpg"/><Relationship Id="rId6"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7" name="Shape 87"/>
        <p:cNvGrpSpPr/>
        <p:nvPr/>
      </p:nvGrpSpPr>
      <p:grpSpPr>
        <a:xfrm>
          <a:off x="0" y="0"/>
          <a:ext cx="0" cy="0"/>
          <a:chOff x="0" y="0"/>
          <a:chExt cx="0" cy="0"/>
        </a:xfrm>
      </p:grpSpPr>
      <p:sp>
        <p:nvSpPr>
          <p:cNvPr id="88" name="Google Shape;88;p1"/>
          <p:cNvSpPr/>
          <p:nvPr/>
        </p:nvSpPr>
        <p:spPr>
          <a:xfrm>
            <a:off x="1524" y="0"/>
            <a:ext cx="12188952"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white tile with a pattern&#10;&#10;AI-generated content may be incorrect." id="89" name="Google Shape;89;p1"/>
          <p:cNvPicPr preferRelativeResize="0"/>
          <p:nvPr/>
        </p:nvPicPr>
        <p:blipFill rotWithShape="1">
          <a:blip r:embed="rId3">
            <a:alphaModFix/>
          </a:blip>
          <a:srcRect b="1" l="871" r="1" t="0"/>
          <a:stretch/>
        </p:blipFill>
        <p:spPr>
          <a:xfrm>
            <a:off x="22745" y="-16828"/>
            <a:ext cx="12191980" cy="6856718"/>
          </a:xfrm>
          <a:prstGeom prst="rect">
            <a:avLst/>
          </a:prstGeom>
          <a:noFill/>
          <a:ln>
            <a:noFill/>
          </a:ln>
        </p:spPr>
      </p:pic>
      <p:pic>
        <p:nvPicPr>
          <p:cNvPr id="90" name="Google Shape;90;p1"/>
          <p:cNvPicPr preferRelativeResize="0"/>
          <p:nvPr/>
        </p:nvPicPr>
        <p:blipFill rotWithShape="1">
          <a:blip r:embed="rId4">
            <a:alphaModFix/>
          </a:blip>
          <a:srcRect b="0" l="0" r="0" t="0"/>
          <a:stretch/>
        </p:blipFill>
        <p:spPr>
          <a:xfrm>
            <a:off x="3190240" y="128735"/>
            <a:ext cx="5767061" cy="661253"/>
          </a:xfrm>
          <a:prstGeom prst="rect">
            <a:avLst/>
          </a:prstGeom>
          <a:noFill/>
          <a:ln>
            <a:noFill/>
          </a:ln>
        </p:spPr>
      </p:pic>
      <p:sp>
        <p:nvSpPr>
          <p:cNvPr id="91" name="Google Shape;91;p1"/>
          <p:cNvSpPr txBox="1"/>
          <p:nvPr/>
        </p:nvSpPr>
        <p:spPr>
          <a:xfrm>
            <a:off x="3625733" y="967280"/>
            <a:ext cx="4986004" cy="2308324"/>
          </a:xfrm>
          <a:prstGeom prst="rect">
            <a:avLst/>
          </a:prstGeom>
          <a:solidFill>
            <a:srgbClr val="FFFFE1"/>
          </a:solidFill>
          <a:ln cap="flat" cmpd="sng" w="28575">
            <a:solidFill>
              <a:srgbClr val="7F340D"/>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Maths: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2" name="Google Shape;92;p1"/>
          <p:cNvSpPr txBox="1"/>
          <p:nvPr/>
        </p:nvSpPr>
        <p:spPr>
          <a:xfrm>
            <a:off x="3625519" y="4532016"/>
            <a:ext cx="4983000" cy="2216400"/>
          </a:xfrm>
          <a:prstGeom prst="rect">
            <a:avLst/>
          </a:prstGeom>
          <a:solidFill>
            <a:srgbClr val="FFFFE1"/>
          </a:solidFill>
          <a:ln cap="flat" cmpd="sng" w="28575">
            <a:solidFill>
              <a:srgbClr val="A5002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sng" cap="none" strike="noStrike">
                <a:solidFill>
                  <a:schemeClr val="dk1"/>
                </a:solidFill>
                <a:latin typeface="Arial"/>
                <a:ea typeface="Arial"/>
                <a:cs typeface="Arial"/>
                <a:sym typeface="Arial"/>
              </a:rPr>
              <a:t>Geography: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None/>
            </a:pPr>
            <a:r>
              <a:rPr b="0" i="1" lang="en-GB" sz="1800" u="none" cap="none" strike="noStrike">
                <a:solidFill>
                  <a:schemeClr val="dk1"/>
                </a:solidFill>
                <a:latin typeface="Arial"/>
                <a:ea typeface="Arial"/>
                <a:cs typeface="Arial"/>
                <a:sym typeface="Arial"/>
              </a:rPr>
              <a:t>Enough for Everyone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Children will explore where resources such as food and power come from. They will think about how these resources can be conserved and the importance of reducing our carbon footprint. The topic will also encourage children to reflect on how their actions affect others and how resources can be shared more fairly.</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93" name="Google Shape;93;p1"/>
          <p:cNvSpPr txBox="1"/>
          <p:nvPr/>
        </p:nvSpPr>
        <p:spPr>
          <a:xfrm>
            <a:off x="8789425" y="876775"/>
            <a:ext cx="3315300" cy="3370800"/>
          </a:xfrm>
          <a:prstGeom prst="rect">
            <a:avLst/>
          </a:prstGeom>
          <a:solidFill>
            <a:srgbClr val="FFFFE1"/>
          </a:solidFill>
          <a:ln cap="flat" cmpd="sng" w="28575">
            <a:solidFill>
              <a:srgbClr val="CC66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0" i="0" lang="en-GB" sz="1700" u="sng" cap="none" strike="noStrike">
                <a:solidFill>
                  <a:schemeClr val="dk1"/>
                </a:solidFill>
                <a:latin typeface="Arial"/>
                <a:ea typeface="Arial"/>
                <a:cs typeface="Arial"/>
                <a:sym typeface="Arial"/>
              </a:rPr>
              <a:t>Key dates: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Individual class photos - 8th September </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Char char="•"/>
            </a:pPr>
            <a:r>
              <a:rPr lang="en-GB">
                <a:solidFill>
                  <a:schemeClr val="dk1"/>
                </a:solidFill>
              </a:rPr>
              <a:t>Initial Parent Meeting - 14th September 3.45pm</a:t>
            </a:r>
            <a:endParaRPr>
              <a:solidFill>
                <a:schemeClr val="dk1"/>
              </a:solidFill>
            </a:endParaRPr>
          </a:p>
          <a:p>
            <a:pPr indent="-285750" lvl="0" marL="28575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Let’s Talk Trash festival – 22nd September</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Char char="•"/>
            </a:pPr>
            <a:r>
              <a:rPr lang="en-GB">
                <a:solidFill>
                  <a:schemeClr val="dk1"/>
                </a:solidFill>
              </a:rPr>
              <a:t>KS2 Independent Learning - 23rd September</a:t>
            </a:r>
            <a:endParaRPr>
              <a:solidFill>
                <a:schemeClr val="dk1"/>
              </a:solidFill>
            </a:endParaRPr>
          </a:p>
          <a:p>
            <a:pPr indent="-285750" lvl="0" marL="285750" marR="0" rtl="0" algn="l">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PTA Back to School Disco – 25</a:t>
            </a:r>
            <a:r>
              <a:rPr b="0" baseline="30000" i="0" lang="en-GB" sz="1400" u="none" cap="none" strike="noStrike">
                <a:solidFill>
                  <a:schemeClr val="dk1"/>
                </a:solidFill>
                <a:latin typeface="Arial"/>
                <a:ea typeface="Arial"/>
                <a:cs typeface="Arial"/>
                <a:sym typeface="Arial"/>
              </a:rPr>
              <a:t>th</a:t>
            </a:r>
            <a:r>
              <a:rPr b="0" i="0" lang="en-GB" sz="1400" u="none" cap="none" strike="noStrike">
                <a:solidFill>
                  <a:schemeClr val="dk1"/>
                </a:solidFill>
                <a:latin typeface="Arial"/>
                <a:ea typeface="Arial"/>
                <a:cs typeface="Arial"/>
                <a:sym typeface="Arial"/>
              </a:rPr>
              <a:t> September</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Char char="•"/>
            </a:pPr>
            <a:r>
              <a:rPr lang="en-GB">
                <a:solidFill>
                  <a:schemeClr val="dk1"/>
                </a:solidFill>
              </a:rPr>
              <a:t>Half term - 26th to 30th October</a:t>
            </a:r>
            <a:endParaRPr>
              <a:solidFill>
                <a:schemeClr val="dk1"/>
              </a:solidFill>
            </a:endParaRPr>
          </a:p>
          <a:p>
            <a:pPr indent="-285750" lvl="0" marL="285750" marR="0" rtl="0" algn="l">
              <a:lnSpc>
                <a:spcPct val="100000"/>
              </a:lnSpc>
              <a:spcBef>
                <a:spcPts val="0"/>
              </a:spcBef>
              <a:spcAft>
                <a:spcPts val="0"/>
              </a:spcAft>
              <a:buClr>
                <a:schemeClr val="dk1"/>
              </a:buClr>
              <a:buSzPts val="1400"/>
              <a:buChar char="•"/>
            </a:pPr>
            <a:r>
              <a:rPr lang="en-GB">
                <a:solidFill>
                  <a:schemeClr val="dk1"/>
                </a:solidFill>
              </a:rPr>
              <a:t>Book fayre - 23rd and 24th November</a:t>
            </a:r>
            <a:endParaRPr>
              <a:solidFill>
                <a:schemeClr val="dk1"/>
              </a:solidFill>
            </a:endParaRPr>
          </a:p>
          <a:p>
            <a:pPr indent="-196850" lvl="0" marL="285750" marR="0" rtl="0" algn="l">
              <a:lnSpc>
                <a:spcPct val="100000"/>
              </a:lnSpc>
              <a:spcBef>
                <a:spcPts val="0"/>
              </a:spcBef>
              <a:spcAft>
                <a:spcPts val="0"/>
              </a:spcAft>
              <a:buClr>
                <a:schemeClr val="dk1"/>
              </a:buClr>
              <a:buSzPts val="1400"/>
              <a:buFont typeface="Arial"/>
              <a:buNone/>
            </a:pPr>
            <a:r>
              <a:t/>
            </a:r>
            <a:endParaRPr b="0" i="0" sz="1400" u="none" cap="none" strike="noStrike">
              <a:solidFill>
                <a:schemeClr val="dk1"/>
              </a:solidFill>
              <a:highlight>
                <a:srgbClr val="FFFF00"/>
              </a:highlight>
              <a:latin typeface="Arial"/>
              <a:ea typeface="Arial"/>
              <a:cs typeface="Arial"/>
              <a:sym typeface="Arial"/>
            </a:endParaRPr>
          </a:p>
        </p:txBody>
      </p:sp>
      <p:sp>
        <p:nvSpPr>
          <p:cNvPr id="94" name="Google Shape;94;p1"/>
          <p:cNvSpPr txBox="1"/>
          <p:nvPr/>
        </p:nvSpPr>
        <p:spPr>
          <a:xfrm>
            <a:off x="8786025" y="4330100"/>
            <a:ext cx="3226800" cy="2308800"/>
          </a:xfrm>
          <a:prstGeom prst="rect">
            <a:avLst/>
          </a:prstGeom>
          <a:solidFill>
            <a:srgbClr val="FFFFE1"/>
          </a:solidFill>
          <a:ln cap="flat" cmpd="sng" w="28575">
            <a:solidFill>
              <a:srgbClr val="CC66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0" i="0" lang="en-GB" sz="1700" u="sng" cap="none" strike="noStrike">
                <a:solidFill>
                  <a:schemeClr val="dk1"/>
                </a:solidFill>
                <a:latin typeface="Arial"/>
                <a:ea typeface="Arial"/>
                <a:cs typeface="Arial"/>
                <a:sym typeface="Arial"/>
              </a:rPr>
              <a:t>Computing</a:t>
            </a:r>
            <a:r>
              <a:rPr b="0" i="0" lang="en-GB" sz="1800" u="sng"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1" lang="en-GB" sz="1400" u="none" cap="none" strike="noStrike">
                <a:solidFill>
                  <a:schemeClr val="dk1"/>
                </a:solidFill>
                <a:latin typeface="Arial"/>
                <a:ea typeface="Arial"/>
                <a:cs typeface="Arial"/>
                <a:sym typeface="Arial"/>
              </a:rPr>
              <a:t>Computing Systems and Networks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In this topic, we will learn how computer systems work &amp; how information moves between devices..</a:t>
            </a:r>
            <a:endParaRPr b="0" i="0" sz="1400" u="none"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1" lang="en-GB" sz="1400" u="none" cap="none" strike="noStrike">
                <a:solidFill>
                  <a:schemeClr val="dk1"/>
                </a:solidFill>
                <a:latin typeface="Arial"/>
                <a:ea typeface="Arial"/>
                <a:cs typeface="Arial"/>
                <a:sym typeface="Arial"/>
              </a:rPr>
              <a:t>Creating Media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Children will develop skills in capturing, editing, &amp; manipulating video while using topic-based language.</a:t>
            </a:r>
            <a:endParaRPr>
              <a:solidFill>
                <a:schemeClr val="dk1"/>
              </a:solidFill>
            </a:endParaRPr>
          </a:p>
        </p:txBody>
      </p:sp>
      <p:sp>
        <p:nvSpPr>
          <p:cNvPr id="95" name="Google Shape;95;p1"/>
          <p:cNvSpPr txBox="1"/>
          <p:nvPr/>
        </p:nvSpPr>
        <p:spPr>
          <a:xfrm>
            <a:off x="3666912" y="1013234"/>
            <a:ext cx="4860000" cy="2216400"/>
          </a:xfrm>
          <a:prstGeom prst="rect">
            <a:avLst/>
          </a:prstGeom>
          <a:solidFill>
            <a:srgbClr val="FFFFE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0" i="0" lang="en-GB" sz="1700" u="sng" cap="none" strike="noStrike">
                <a:solidFill>
                  <a:schemeClr val="dk1"/>
                </a:solidFill>
                <a:latin typeface="Arial"/>
                <a:ea typeface="Arial"/>
                <a:cs typeface="Arial"/>
                <a:sym typeface="Arial"/>
              </a:rPr>
              <a:t>Maths</a:t>
            </a:r>
            <a:r>
              <a:rPr b="0" i="0" lang="en-GB" sz="1800" u="sng" cap="none" strike="noStrike">
                <a:solidFill>
                  <a:schemeClr val="dk1"/>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600"/>
              <a:buFont typeface="Arial"/>
              <a:buChar char="•"/>
            </a:pPr>
            <a:r>
              <a:rPr b="0" i="1" lang="en-GB" sz="1600" u="none" cap="none" strike="noStrike">
                <a:solidFill>
                  <a:schemeClr val="dk1"/>
                </a:solidFill>
                <a:latin typeface="Arial"/>
                <a:ea typeface="Arial"/>
                <a:cs typeface="Arial"/>
                <a:sym typeface="Arial"/>
              </a:rPr>
              <a:t>Place Value</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600"/>
              <a:buFont typeface="Arial"/>
              <a:buChar char="•"/>
            </a:pPr>
            <a:r>
              <a:rPr b="0" i="1" lang="en-GB" sz="1600" u="none" cap="none" strike="noStrike">
                <a:solidFill>
                  <a:schemeClr val="dk1"/>
                </a:solidFill>
                <a:latin typeface="Arial"/>
                <a:ea typeface="Arial"/>
                <a:cs typeface="Arial"/>
                <a:sym typeface="Arial"/>
              </a:rPr>
              <a:t>Addition and Subtraction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600"/>
              <a:buFont typeface="Arial"/>
              <a:buChar char="•"/>
            </a:pPr>
            <a:r>
              <a:rPr b="0" i="1" lang="en-GB" sz="1600" u="none" cap="none" strike="noStrike">
                <a:solidFill>
                  <a:schemeClr val="dk1"/>
                </a:solidFill>
                <a:latin typeface="Arial"/>
                <a:ea typeface="Arial"/>
                <a:cs typeface="Arial"/>
                <a:sym typeface="Arial"/>
              </a:rPr>
              <a:t>Multiplication and Division</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600"/>
              <a:buFont typeface="Arial"/>
              <a:buChar char="•"/>
            </a:pPr>
            <a:r>
              <a:rPr b="0" i="1" lang="en-GB" sz="1600" u="none" cap="none" strike="noStrike">
                <a:solidFill>
                  <a:schemeClr val="dk1"/>
                </a:solidFill>
                <a:latin typeface="Arial"/>
                <a:ea typeface="Arial"/>
                <a:cs typeface="Arial"/>
                <a:sym typeface="Arial"/>
              </a:rPr>
              <a:t>Fractions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This term, the children will explore these topics through a variety of practical and written activities. Home learning tasks will focus on supporting their arithmetic and fluency skills</a:t>
            </a:r>
            <a:endParaRPr b="0" i="0" sz="1400" u="none" cap="none" strike="noStrike">
              <a:solidFill>
                <a:schemeClr val="dk1"/>
              </a:solidFill>
              <a:latin typeface="Arial"/>
              <a:ea typeface="Arial"/>
              <a:cs typeface="Arial"/>
              <a:sym typeface="Arial"/>
            </a:endParaRPr>
          </a:p>
        </p:txBody>
      </p:sp>
      <p:pic>
        <p:nvPicPr>
          <p:cNvPr descr="Banner Sustainability development, Eco friendly, Carbon footprint reduction  concept,Vector illustration Stock Vector | Adobe Stock" id="96" name="Google Shape;96;p1"/>
          <p:cNvPicPr preferRelativeResize="0"/>
          <p:nvPr/>
        </p:nvPicPr>
        <p:blipFill rotWithShape="1">
          <a:blip r:embed="rId5">
            <a:alphaModFix/>
          </a:blip>
          <a:srcRect b="7902" l="0" r="0" t="0"/>
          <a:stretch/>
        </p:blipFill>
        <p:spPr>
          <a:xfrm>
            <a:off x="805874" y="-16826"/>
            <a:ext cx="1677605" cy="661275"/>
          </a:xfrm>
          <a:prstGeom prst="rect">
            <a:avLst/>
          </a:prstGeom>
          <a:noFill/>
          <a:ln>
            <a:noFill/>
          </a:ln>
        </p:spPr>
      </p:pic>
      <p:sp>
        <p:nvSpPr>
          <p:cNvPr id="97" name="Google Shape;97;p1"/>
          <p:cNvSpPr/>
          <p:nvPr/>
        </p:nvSpPr>
        <p:spPr>
          <a:xfrm>
            <a:off x="132830" y="692214"/>
            <a:ext cx="3315192" cy="6055777"/>
          </a:xfrm>
          <a:prstGeom prst="rect">
            <a:avLst/>
          </a:prstGeom>
          <a:solidFill>
            <a:srgbClr val="FFFFE1"/>
          </a:solidFill>
          <a:ln cap="flat" cmpd="sng" w="28575">
            <a:solidFill>
              <a:srgbClr val="CC6600"/>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sp>
        <p:nvSpPr>
          <p:cNvPr id="98" name="Google Shape;98;p1"/>
          <p:cNvSpPr txBox="1"/>
          <p:nvPr/>
        </p:nvSpPr>
        <p:spPr>
          <a:xfrm>
            <a:off x="3625730" y="3370800"/>
            <a:ext cx="4983000" cy="1000500"/>
          </a:xfrm>
          <a:prstGeom prst="rect">
            <a:avLst/>
          </a:prstGeom>
          <a:solidFill>
            <a:srgbClr val="FFFFE1"/>
          </a:solidFill>
          <a:ln cap="flat" cmpd="sng" w="28575">
            <a:solidFill>
              <a:srgbClr val="CC66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0" i="0" lang="en-GB" sz="1700" u="sng" cap="none" strike="noStrike">
                <a:solidFill>
                  <a:schemeClr val="dk1"/>
                </a:solidFill>
                <a:latin typeface="Arial"/>
                <a:ea typeface="Arial"/>
                <a:cs typeface="Arial"/>
                <a:sym typeface="Arial"/>
              </a:rPr>
              <a:t>PE</a:t>
            </a:r>
            <a:endParaRPr/>
          </a:p>
          <a:p>
            <a:pPr indent="0" lvl="0" marL="0" marR="0" rtl="0" algn="l">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PE topics will include Outdoor Adventurous Activities and Gymnastics. PE days are Wednesdays and Thursdays so PE kit should be worn to school. </a:t>
            </a:r>
            <a:endParaRPr b="0" i="0" sz="1100" u="none" cap="none" strike="noStrike">
              <a:solidFill>
                <a:srgbClr val="000000"/>
              </a:solidFill>
              <a:latin typeface="Arial"/>
              <a:ea typeface="Arial"/>
              <a:cs typeface="Arial"/>
              <a:sym typeface="Arial"/>
            </a:endParaRPr>
          </a:p>
        </p:txBody>
      </p:sp>
      <p:sp>
        <p:nvSpPr>
          <p:cNvPr id="99" name="Google Shape;99;p1"/>
          <p:cNvSpPr txBox="1"/>
          <p:nvPr/>
        </p:nvSpPr>
        <p:spPr>
          <a:xfrm>
            <a:off x="221222" y="808098"/>
            <a:ext cx="3183145" cy="5786159"/>
          </a:xfrm>
          <a:prstGeom prst="rect">
            <a:avLst/>
          </a:prstGeom>
          <a:solidFill>
            <a:srgbClr val="FFFFE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700"/>
              <a:buFont typeface="Arial"/>
              <a:buNone/>
            </a:pPr>
            <a:r>
              <a:rPr b="0" i="0" lang="en-GB" sz="1700" u="sng" cap="none" strike="noStrike">
                <a:solidFill>
                  <a:schemeClr val="dk1"/>
                </a:solidFill>
                <a:latin typeface="Arial"/>
                <a:ea typeface="Arial"/>
                <a:cs typeface="Arial"/>
                <a:sym typeface="Arial"/>
              </a:rPr>
              <a:t>English</a:t>
            </a:r>
            <a:r>
              <a:rPr b="0" i="0" lang="en-GB" sz="1800" u="sng" cap="none" strike="noStrike">
                <a:solidFill>
                  <a:schemeClr val="dk1"/>
                </a:solidFill>
                <a:latin typeface="Arial"/>
                <a:ea typeface="Arial"/>
                <a:cs typeface="Arial"/>
                <a:sym typeface="Arial"/>
              </a:rPr>
              <a:t>:</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600"/>
              <a:buFont typeface="Arial"/>
              <a:buChar char="•"/>
            </a:pPr>
            <a:r>
              <a:rPr b="0" i="1" lang="en-GB" sz="1600" u="none" cap="none" strike="noStrike">
                <a:solidFill>
                  <a:schemeClr val="dk1"/>
                </a:solidFill>
                <a:latin typeface="Arial"/>
                <a:ea typeface="Arial"/>
                <a:cs typeface="Arial"/>
                <a:sym typeface="Arial"/>
              </a:rPr>
              <a:t>Fiction: Persuasive writing  – Cosmic by Frank Cottrell-Boyce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This term, we are exploring </a:t>
            </a:r>
            <a:r>
              <a:rPr b="0" i="1" lang="en-GB" sz="1400" u="none" cap="none" strike="noStrike">
                <a:solidFill>
                  <a:schemeClr val="dk1"/>
                </a:solidFill>
                <a:latin typeface="Arial"/>
                <a:ea typeface="Arial"/>
                <a:cs typeface="Arial"/>
                <a:sym typeface="Arial"/>
              </a:rPr>
              <a:t>Cosmic by Frank Cottrell-Boyce</a:t>
            </a:r>
            <a:r>
              <a:rPr b="0" i="0" lang="en-GB" sz="1400" u="none" cap="none" strike="noStrike">
                <a:solidFill>
                  <a:schemeClr val="dk1"/>
                </a:solidFill>
                <a:latin typeface="Arial"/>
                <a:ea typeface="Arial"/>
                <a:cs typeface="Arial"/>
                <a:sym typeface="Arial"/>
              </a:rPr>
              <a:t>. Using the story’s characters and themes, pupils will write an information text, narrative and a persuasive letter.</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600"/>
              <a:buFont typeface="Arial"/>
              <a:buChar char="•"/>
            </a:pPr>
            <a:r>
              <a:rPr b="0" i="1" lang="en-GB" sz="1600" u="none" cap="none" strike="noStrike">
                <a:solidFill>
                  <a:schemeClr val="dk1"/>
                </a:solidFill>
                <a:latin typeface="Arial"/>
                <a:ea typeface="Arial"/>
                <a:cs typeface="Arial"/>
                <a:sym typeface="Arial"/>
              </a:rPr>
              <a:t>Fiction: Adventure Diary – Cogheart by Peter Bunzl</a:t>
            </a:r>
            <a:endParaRPr b="0" i="1"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This topic follows Lily’s search for her missing father after a Zeppelin crash, with help from Robert and her fox, Malkin. The children will focus on diary entries and journalistic writing.</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600"/>
              <a:buFont typeface="Arial"/>
              <a:buChar char="•"/>
            </a:pPr>
            <a:r>
              <a:rPr b="0" i="1" lang="en-GB" sz="1600" u="none" cap="none" strike="noStrike">
                <a:solidFill>
                  <a:schemeClr val="dk1"/>
                </a:solidFill>
                <a:latin typeface="Arial"/>
                <a:ea typeface="Arial"/>
                <a:cs typeface="Arial"/>
                <a:sym typeface="Arial"/>
              </a:rPr>
              <a:t>Poetry: Descriptive – Kensuke’s Kingdom by Michael Morpurgo</a:t>
            </a:r>
            <a:endParaRPr b="0" i="1" sz="1600" u="none" cap="none" strike="noStrike">
              <a:solidFill>
                <a:schemeClr val="dk1"/>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Michael’s adventure begins when he is swept overboard in a storm and finds himself on a remote island. This story will inspire pupils to write their own narratives and explore different forms of poetry.</a:t>
            </a:r>
            <a:endParaRPr b="0" i="0" sz="1400" u="none" cap="none" strike="noStrike">
              <a:solidFill>
                <a:srgbClr val="000000"/>
              </a:solidFill>
              <a:latin typeface="Arial"/>
              <a:ea typeface="Arial"/>
              <a:cs typeface="Arial"/>
              <a:sym typeface="Arial"/>
            </a:endParaRPr>
          </a:p>
        </p:txBody>
      </p:sp>
      <p:pic>
        <p:nvPicPr>
          <p:cNvPr descr="Ancient Greece Banner Black Figure Pottery Stock Vector (Royalty Free)  562620847 | Shutterstock" id="100" name="Google Shape;100;p1"/>
          <p:cNvPicPr preferRelativeResize="0"/>
          <p:nvPr/>
        </p:nvPicPr>
        <p:blipFill rotWithShape="1">
          <a:blip r:embed="rId6">
            <a:alphaModFix/>
          </a:blip>
          <a:srcRect b="8587" l="0" r="15782" t="4766"/>
          <a:stretch/>
        </p:blipFill>
        <p:spPr>
          <a:xfrm>
            <a:off x="9664076" y="50727"/>
            <a:ext cx="1677600" cy="743513"/>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05" name="Shape 105"/>
        <p:cNvGrpSpPr/>
        <p:nvPr/>
      </p:nvGrpSpPr>
      <p:grpSpPr>
        <a:xfrm>
          <a:off x="0" y="0"/>
          <a:ext cx="0" cy="0"/>
          <a:chOff x="0" y="0"/>
          <a:chExt cx="0" cy="0"/>
        </a:xfrm>
      </p:grpSpPr>
      <p:sp>
        <p:nvSpPr>
          <p:cNvPr id="106" name="Google Shape;106;p2"/>
          <p:cNvSpPr/>
          <p:nvPr/>
        </p:nvSpPr>
        <p:spPr>
          <a:xfrm>
            <a:off x="1524" y="0"/>
            <a:ext cx="12188952" cy="6858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descr="A white tile with a pattern&#10;&#10;AI-generated content may be incorrect." id="107" name="Google Shape;107;p2"/>
          <p:cNvPicPr preferRelativeResize="0"/>
          <p:nvPr/>
        </p:nvPicPr>
        <p:blipFill rotWithShape="1">
          <a:blip r:embed="rId3">
            <a:alphaModFix/>
          </a:blip>
          <a:srcRect b="1" l="871" r="1" t="0"/>
          <a:stretch/>
        </p:blipFill>
        <p:spPr>
          <a:xfrm>
            <a:off x="-7589" y="1282"/>
            <a:ext cx="12191980" cy="6856718"/>
          </a:xfrm>
          <a:prstGeom prst="rect">
            <a:avLst/>
          </a:prstGeom>
          <a:noFill/>
          <a:ln>
            <a:noFill/>
          </a:ln>
        </p:spPr>
      </p:pic>
      <p:sp>
        <p:nvSpPr>
          <p:cNvPr id="108" name="Google Shape;108;p2"/>
          <p:cNvSpPr/>
          <p:nvPr/>
        </p:nvSpPr>
        <p:spPr>
          <a:xfrm>
            <a:off x="150125" y="967281"/>
            <a:ext cx="3301235" cy="2091546"/>
          </a:xfrm>
          <a:prstGeom prst="rect">
            <a:avLst/>
          </a:prstGeom>
          <a:solidFill>
            <a:srgbClr val="FFFFE1"/>
          </a:solidFill>
          <a:ln cap="flat" cmpd="sng" w="28575">
            <a:solidFill>
              <a:srgbClr val="CC6600"/>
            </a:solidFill>
            <a:prstDash val="solid"/>
            <a:miter lim="8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chemeClr val="lt1"/>
              </a:solidFill>
              <a:latin typeface="Arial"/>
              <a:ea typeface="Arial"/>
              <a:cs typeface="Arial"/>
              <a:sym typeface="Arial"/>
            </a:endParaRPr>
          </a:p>
        </p:txBody>
      </p:sp>
      <p:pic>
        <p:nvPicPr>
          <p:cNvPr id="109" name="Google Shape;109;p2"/>
          <p:cNvPicPr preferRelativeResize="0"/>
          <p:nvPr/>
        </p:nvPicPr>
        <p:blipFill rotWithShape="1">
          <a:blip r:embed="rId4">
            <a:alphaModFix/>
          </a:blip>
          <a:srcRect b="0" l="0" r="0" t="0"/>
          <a:stretch/>
        </p:blipFill>
        <p:spPr>
          <a:xfrm>
            <a:off x="3138985" y="122616"/>
            <a:ext cx="5807786" cy="723331"/>
          </a:xfrm>
          <a:prstGeom prst="rect">
            <a:avLst/>
          </a:prstGeom>
          <a:noFill/>
          <a:ln>
            <a:noFill/>
          </a:ln>
        </p:spPr>
      </p:pic>
      <p:sp>
        <p:nvSpPr>
          <p:cNvPr id="110" name="Google Shape;110;p2"/>
          <p:cNvSpPr txBox="1"/>
          <p:nvPr/>
        </p:nvSpPr>
        <p:spPr>
          <a:xfrm>
            <a:off x="188032" y="996723"/>
            <a:ext cx="3226945" cy="2062103"/>
          </a:xfrm>
          <a:prstGeom prst="rect">
            <a:avLst/>
          </a:prstGeom>
          <a:solidFill>
            <a:srgbClr val="FFFFE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600"/>
              <a:buFont typeface="Arial"/>
              <a:buNone/>
            </a:pPr>
            <a:r>
              <a:rPr b="0" i="0" lang="en-GB" sz="1600" u="sng" cap="none" strike="noStrike">
                <a:solidFill>
                  <a:schemeClr val="dk1"/>
                </a:solidFill>
                <a:latin typeface="Arial"/>
                <a:ea typeface="Arial"/>
                <a:cs typeface="Arial"/>
                <a:sym typeface="Arial"/>
              </a:rPr>
              <a:t>Music:</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1" lang="en-GB" sz="1400" u="none" cap="none" strike="noStrike">
                <a:solidFill>
                  <a:schemeClr val="dk1"/>
                </a:solidFill>
                <a:latin typeface="Arial"/>
                <a:ea typeface="Arial"/>
                <a:cs typeface="Arial"/>
                <a:sym typeface="Arial"/>
              </a:rPr>
              <a:t>Livin’ on a prayer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400"/>
              <a:buFont typeface="Arial"/>
              <a:buChar char="•"/>
            </a:pPr>
            <a:r>
              <a:rPr b="0" i="1" lang="en-GB" sz="1400" u="none" cap="none" strike="noStrike">
                <a:solidFill>
                  <a:schemeClr val="dk1"/>
                </a:solidFill>
                <a:latin typeface="Arial"/>
                <a:ea typeface="Arial"/>
                <a:cs typeface="Arial"/>
                <a:sym typeface="Arial"/>
              </a:rPr>
              <a:t>Classroom Jazz 1</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In Autumn 1 and 2, our music learning focuses on </a:t>
            </a:r>
            <a:r>
              <a:rPr b="0" i="1" lang="en-GB" sz="1400" u="none" cap="none" strike="noStrike">
                <a:solidFill>
                  <a:schemeClr val="dk1"/>
                </a:solidFill>
                <a:latin typeface="Arial"/>
                <a:ea typeface="Arial"/>
                <a:cs typeface="Arial"/>
                <a:sym typeface="Arial"/>
              </a:rPr>
              <a:t>Livin’ On A Prayer</a:t>
            </a:r>
            <a:r>
              <a:rPr b="0" i="0" lang="en-GB" sz="1400" u="none" cap="none" strike="noStrike">
                <a:solidFill>
                  <a:schemeClr val="dk1"/>
                </a:solidFill>
                <a:latin typeface="Arial"/>
                <a:ea typeface="Arial"/>
                <a:cs typeface="Arial"/>
                <a:sym typeface="Arial"/>
              </a:rPr>
              <a:t> and </a:t>
            </a:r>
            <a:r>
              <a:rPr b="0" i="1" lang="en-GB" sz="1400" u="none" cap="none" strike="noStrike">
                <a:solidFill>
                  <a:schemeClr val="dk1"/>
                </a:solidFill>
                <a:latin typeface="Arial"/>
                <a:ea typeface="Arial"/>
                <a:cs typeface="Arial"/>
                <a:sym typeface="Arial"/>
              </a:rPr>
              <a:t>Classroom Jazz</a:t>
            </a:r>
            <a:r>
              <a:rPr b="0" i="0" lang="en-GB" sz="1400" u="none" cap="none" strike="noStrike">
                <a:solidFill>
                  <a:schemeClr val="dk1"/>
                </a:solidFill>
                <a:latin typeface="Arial"/>
                <a:ea typeface="Arial"/>
                <a:cs typeface="Arial"/>
                <a:sym typeface="Arial"/>
              </a:rPr>
              <a:t>. Children will sing, play, improvise, and compose while developing skills in rhythm, pulse, and pitch, and exploring classic rock songs</a:t>
            </a:r>
            <a:endParaRPr b="0" i="0" sz="1400" u="none" cap="none" strike="noStrike">
              <a:solidFill>
                <a:schemeClr val="dk1"/>
              </a:solidFill>
              <a:latin typeface="Arial"/>
              <a:ea typeface="Arial"/>
              <a:cs typeface="Arial"/>
              <a:sym typeface="Arial"/>
            </a:endParaRPr>
          </a:p>
        </p:txBody>
      </p:sp>
      <p:sp>
        <p:nvSpPr>
          <p:cNvPr id="111" name="Google Shape;111;p2"/>
          <p:cNvSpPr txBox="1"/>
          <p:nvPr/>
        </p:nvSpPr>
        <p:spPr>
          <a:xfrm>
            <a:off x="3565066" y="967280"/>
            <a:ext cx="5046671" cy="3693319"/>
          </a:xfrm>
          <a:prstGeom prst="rect">
            <a:avLst/>
          </a:prstGeom>
          <a:solidFill>
            <a:srgbClr val="FFFFE1"/>
          </a:solidFill>
          <a:ln cap="flat" cmpd="sng" w="28575">
            <a:solidFill>
              <a:srgbClr val="7F340D"/>
            </a:solidFill>
            <a:prstDash val="solid"/>
            <a:round/>
            <a:headEnd len="sm" w="sm" type="none"/>
            <a:tailEnd len="sm" w="sm" type="none"/>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GB" sz="1800" u="none" cap="none" strike="noStrike">
                <a:solidFill>
                  <a:schemeClr val="dk1"/>
                </a:solidFill>
                <a:latin typeface="Arial"/>
                <a:ea typeface="Arial"/>
                <a:cs typeface="Arial"/>
                <a:sym typeface="Arial"/>
              </a:rPr>
              <a:t>Maths: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2" name="Google Shape;112;p2"/>
          <p:cNvSpPr txBox="1"/>
          <p:nvPr/>
        </p:nvSpPr>
        <p:spPr>
          <a:xfrm>
            <a:off x="3565066" y="4855319"/>
            <a:ext cx="5046670" cy="1723549"/>
          </a:xfrm>
          <a:prstGeom prst="rect">
            <a:avLst/>
          </a:prstGeom>
          <a:solidFill>
            <a:srgbClr val="FFFFE1"/>
          </a:solidFill>
          <a:ln cap="flat" cmpd="sng" w="28575">
            <a:solidFill>
              <a:srgbClr val="A50021"/>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sng" cap="none" strike="noStrike">
                <a:solidFill>
                  <a:schemeClr val="dk1"/>
                </a:solidFill>
                <a:latin typeface="Arial"/>
                <a:ea typeface="Arial"/>
                <a:cs typeface="Arial"/>
                <a:sym typeface="Arial"/>
              </a:rPr>
              <a:t>History: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800"/>
              <a:buFont typeface="Arial"/>
              <a:buChar char="•"/>
            </a:pPr>
            <a:r>
              <a:rPr b="0" i="1" lang="en-GB" sz="1800" u="none" cap="none" strike="noStrike">
                <a:solidFill>
                  <a:schemeClr val="dk1"/>
                </a:solidFill>
                <a:latin typeface="Arial"/>
                <a:ea typeface="Arial"/>
                <a:cs typeface="Arial"/>
                <a:sym typeface="Arial"/>
              </a:rPr>
              <a:t>Ancient Greece (Civilisation)</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In history, we will be exploring Ancient Greek civilisation, including who the Ancient Greeks were, Alexander the Great, life in Athens and Sparta, and the Olympic Games then and now. Children will also consider how Ancient Greece has influenced the world we live in today.</a:t>
            </a:r>
            <a:endParaRPr b="0" i="0" sz="1400" u="none" cap="none" strike="noStrike">
              <a:solidFill>
                <a:schemeClr val="dk1"/>
              </a:solidFill>
              <a:latin typeface="Arial"/>
              <a:ea typeface="Arial"/>
              <a:cs typeface="Arial"/>
              <a:sym typeface="Arial"/>
            </a:endParaRPr>
          </a:p>
        </p:txBody>
      </p:sp>
      <p:sp>
        <p:nvSpPr>
          <p:cNvPr id="113" name="Google Shape;113;p2"/>
          <p:cNvSpPr txBox="1"/>
          <p:nvPr/>
        </p:nvSpPr>
        <p:spPr>
          <a:xfrm>
            <a:off x="144843" y="3301048"/>
            <a:ext cx="3306517" cy="3293209"/>
          </a:xfrm>
          <a:prstGeom prst="rect">
            <a:avLst/>
          </a:prstGeom>
          <a:solidFill>
            <a:srgbClr val="FFFFE1"/>
          </a:solidFill>
          <a:ln cap="flat" cmpd="sng" w="28575">
            <a:solidFill>
              <a:srgbClr val="CC66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sng" cap="none" strike="noStrike">
                <a:solidFill>
                  <a:schemeClr val="dk1"/>
                </a:solidFill>
                <a:latin typeface="Arial"/>
                <a:ea typeface="Arial"/>
                <a:cs typeface="Arial"/>
                <a:sym typeface="Arial"/>
              </a:rPr>
              <a:t>Science: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600"/>
              <a:buFont typeface="Arial"/>
              <a:buChar char="•"/>
            </a:pPr>
            <a:r>
              <a:rPr b="0" i="1" lang="en-GB" sz="1600" u="none" cap="none" strike="noStrike">
                <a:solidFill>
                  <a:schemeClr val="dk1"/>
                </a:solidFill>
                <a:latin typeface="Arial"/>
                <a:ea typeface="Arial"/>
                <a:cs typeface="Arial"/>
                <a:sym typeface="Arial"/>
              </a:rPr>
              <a:t>Earth and Space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In science, our topic is </a:t>
            </a:r>
            <a:r>
              <a:rPr b="0" i="1" lang="en-GB" sz="1400" u="none" cap="none" strike="noStrike">
                <a:solidFill>
                  <a:schemeClr val="dk1"/>
                </a:solidFill>
                <a:latin typeface="Arial"/>
                <a:ea typeface="Arial"/>
                <a:cs typeface="Arial"/>
                <a:sym typeface="Arial"/>
              </a:rPr>
              <a:t>Earth and Space</a:t>
            </a:r>
            <a:r>
              <a:rPr b="0" i="0" lang="en-GB" sz="1400" u="none" cap="none" strike="noStrike">
                <a:solidFill>
                  <a:schemeClr val="dk1"/>
                </a:solidFill>
                <a:latin typeface="Arial"/>
                <a:ea typeface="Arial"/>
                <a:cs typeface="Arial"/>
                <a:sym typeface="Arial"/>
              </a:rPr>
              <a:t>. Children will learn about spherical bodies, the planets, and the difference between geocentric and heliocentric models. They will also explore night and day, how this varies around the world, and the movement of the moon.</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600"/>
              <a:buFont typeface="Arial"/>
              <a:buChar char="•"/>
            </a:pPr>
            <a:r>
              <a:rPr b="0" i="1" lang="en-GB" sz="1600" u="none" cap="none" strike="noStrike">
                <a:solidFill>
                  <a:schemeClr val="dk1"/>
                </a:solidFill>
                <a:latin typeface="Arial"/>
                <a:ea typeface="Arial"/>
                <a:cs typeface="Arial"/>
                <a:sym typeface="Arial"/>
              </a:rPr>
              <a:t>Scientists and Inventors: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Margaret Hamilton – Nasa mission</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400"/>
              <a:buFont typeface="Arial"/>
              <a:buChar char="•"/>
            </a:pPr>
            <a:r>
              <a:rPr b="0" i="0" lang="en-GB" sz="1400" u="none" cap="none" strike="noStrike">
                <a:solidFill>
                  <a:schemeClr val="dk1"/>
                </a:solidFill>
                <a:latin typeface="Arial"/>
                <a:ea typeface="Arial"/>
                <a:cs typeface="Arial"/>
                <a:sym typeface="Arial"/>
              </a:rPr>
              <a:t>Neil DeGrasse Tyson – Planet Classifications</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sp>
        <p:nvSpPr>
          <p:cNvPr id="114" name="Google Shape;114;p2"/>
          <p:cNvSpPr txBox="1"/>
          <p:nvPr/>
        </p:nvSpPr>
        <p:spPr>
          <a:xfrm>
            <a:off x="8786110" y="967280"/>
            <a:ext cx="3298187" cy="1600438"/>
          </a:xfrm>
          <a:prstGeom prst="rect">
            <a:avLst/>
          </a:prstGeom>
          <a:solidFill>
            <a:srgbClr val="FFFFE1"/>
          </a:solidFill>
          <a:ln cap="flat" cmpd="sng" w="28575">
            <a:solidFill>
              <a:srgbClr val="CC66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sng" cap="none" strike="noStrike">
                <a:solidFill>
                  <a:schemeClr val="dk1"/>
                </a:solidFill>
                <a:latin typeface="Arial"/>
                <a:ea typeface="Arial"/>
                <a:cs typeface="Arial"/>
                <a:sym typeface="Arial"/>
              </a:rPr>
              <a:t>RSHE: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rPr b="0" i="0" lang="en-GB" sz="1600" u="none" cap="none" strike="noStrike">
                <a:solidFill>
                  <a:schemeClr val="dk1"/>
                </a:solidFill>
                <a:latin typeface="Arial"/>
                <a:ea typeface="Arial"/>
                <a:cs typeface="Arial"/>
                <a:sym typeface="Arial"/>
              </a:rPr>
              <a:t>In RSHE we will be exploring Module 1 – </a:t>
            </a:r>
            <a:r>
              <a:rPr b="0" i="1" lang="en-GB" sz="1600" u="none" cap="none" strike="noStrike">
                <a:solidFill>
                  <a:schemeClr val="dk1"/>
                </a:solidFill>
                <a:latin typeface="Arial"/>
                <a:ea typeface="Arial"/>
                <a:cs typeface="Arial"/>
                <a:sym typeface="Arial"/>
              </a:rPr>
              <a:t>Created and loved by God</a:t>
            </a:r>
            <a:r>
              <a:rPr b="0" i="0" lang="en-GB" sz="1600" u="none" cap="none" strike="noStrike">
                <a:solidFill>
                  <a:schemeClr val="dk1"/>
                </a:solidFill>
                <a:latin typeface="Arial"/>
                <a:ea typeface="Arial"/>
                <a:cs typeface="Arial"/>
                <a:sym typeface="Arial"/>
              </a:rPr>
              <a:t>. This module will consist of 2 units; Religious Understanding &amp; Me, My Body, My Health.</a:t>
            </a:r>
            <a:endParaRPr b="0" i="0" sz="1800" u="none" cap="none" strike="noStrike">
              <a:solidFill>
                <a:schemeClr val="dk1"/>
              </a:solidFill>
              <a:latin typeface="Arial"/>
              <a:ea typeface="Arial"/>
              <a:cs typeface="Arial"/>
              <a:sym typeface="Arial"/>
            </a:endParaRPr>
          </a:p>
        </p:txBody>
      </p:sp>
      <p:sp>
        <p:nvSpPr>
          <p:cNvPr id="115" name="Google Shape;115;p2"/>
          <p:cNvSpPr txBox="1"/>
          <p:nvPr/>
        </p:nvSpPr>
        <p:spPr>
          <a:xfrm>
            <a:off x="8814930" y="2689051"/>
            <a:ext cx="3226945" cy="1969770"/>
          </a:xfrm>
          <a:prstGeom prst="rect">
            <a:avLst/>
          </a:prstGeom>
          <a:solidFill>
            <a:srgbClr val="FFFFE1"/>
          </a:solidFill>
          <a:ln cap="flat" cmpd="sng" w="28575">
            <a:solidFill>
              <a:srgbClr val="CC66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sng" cap="none" strike="noStrike">
                <a:solidFill>
                  <a:schemeClr val="dk1"/>
                </a:solidFill>
                <a:latin typeface="Arial"/>
                <a:ea typeface="Arial"/>
                <a:cs typeface="Arial"/>
                <a:sym typeface="Arial"/>
              </a:rPr>
              <a:t>Design and Technology: </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600"/>
              <a:buFont typeface="Arial"/>
              <a:buChar char="•"/>
            </a:pPr>
            <a:r>
              <a:rPr b="0" i="1" lang="en-GB" sz="1600" u="none" cap="none" strike="noStrike">
                <a:solidFill>
                  <a:schemeClr val="dk1"/>
                </a:solidFill>
                <a:latin typeface="Arial"/>
                <a:ea typeface="Arial"/>
                <a:cs typeface="Arial"/>
                <a:sym typeface="Arial"/>
              </a:rPr>
              <a:t>DT - Textiles – Moonlit Magic How can fabric and stitching create atmosphere?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In this unit, children will explore how fabric and stitching can be used to create atmosphere in their textile projects.</a:t>
            </a:r>
            <a:endParaRPr b="0" i="0" sz="1800" u="none" cap="none" strike="noStrike">
              <a:solidFill>
                <a:schemeClr val="dk1"/>
              </a:solidFill>
              <a:latin typeface="Arial"/>
              <a:ea typeface="Arial"/>
              <a:cs typeface="Arial"/>
              <a:sym typeface="Arial"/>
            </a:endParaRPr>
          </a:p>
        </p:txBody>
      </p:sp>
      <p:sp>
        <p:nvSpPr>
          <p:cNvPr id="116" name="Google Shape;116;p2"/>
          <p:cNvSpPr txBox="1"/>
          <p:nvPr/>
        </p:nvSpPr>
        <p:spPr>
          <a:xfrm>
            <a:off x="3654553" y="1040667"/>
            <a:ext cx="4860126" cy="3508653"/>
          </a:xfrm>
          <a:prstGeom prst="rect">
            <a:avLst/>
          </a:prstGeom>
          <a:solidFill>
            <a:srgbClr val="FFFFE1"/>
          </a:solid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sng" cap="none" strike="noStrike">
                <a:solidFill>
                  <a:schemeClr val="dk1"/>
                </a:solidFill>
                <a:latin typeface="Arial"/>
                <a:ea typeface="Arial"/>
                <a:cs typeface="Arial"/>
                <a:sym typeface="Arial"/>
              </a:rPr>
              <a:t>Religious Education: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800"/>
              <a:buFont typeface="Arial"/>
              <a:buNone/>
            </a:pPr>
            <a:r>
              <a:t/>
            </a:r>
            <a:endParaRPr b="0" i="0" sz="1800" u="sng" cap="none" strike="noStrike">
              <a:solidFill>
                <a:schemeClr val="dk1"/>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600"/>
              <a:buFont typeface="Arial"/>
              <a:buChar char="•"/>
            </a:pPr>
            <a:r>
              <a:rPr b="0" i="1" lang="en-GB" sz="1600" u="none" cap="none" strike="noStrike">
                <a:solidFill>
                  <a:schemeClr val="dk1"/>
                </a:solidFill>
                <a:latin typeface="Arial"/>
                <a:ea typeface="Arial"/>
                <a:cs typeface="Arial"/>
                <a:sym typeface="Arial"/>
              </a:rPr>
              <a:t>Branch 1 – Creation and Covenant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Pupils will learn about Moses by exploring two key events in his life. They will hear how God revealed Himself to Moses in the burning bush and reflect on the meaning of this moment. The story shows that God is not like the gods of myths with ‘superpowers,’ but truly God.</a:t>
            </a:r>
            <a:endParaRPr b="0" i="0" sz="1400" u="none" cap="none" strike="noStrike">
              <a:solidFill>
                <a:srgbClr val="000000"/>
              </a:solidFill>
              <a:latin typeface="Arial"/>
              <a:ea typeface="Arial"/>
              <a:cs typeface="Arial"/>
              <a:sym typeface="Arial"/>
            </a:endParaRPr>
          </a:p>
          <a:p>
            <a:pPr indent="-285750" lvl="0" marL="285750" marR="0" rtl="0" algn="just">
              <a:lnSpc>
                <a:spcPct val="100000"/>
              </a:lnSpc>
              <a:spcBef>
                <a:spcPts val="0"/>
              </a:spcBef>
              <a:spcAft>
                <a:spcPts val="0"/>
              </a:spcAft>
              <a:buClr>
                <a:schemeClr val="dk1"/>
              </a:buClr>
              <a:buSzPts val="1600"/>
              <a:buFont typeface="Arial"/>
              <a:buChar char="•"/>
            </a:pPr>
            <a:r>
              <a:rPr b="0" i="1" lang="en-GB" sz="1600" u="none" cap="none" strike="noStrike">
                <a:solidFill>
                  <a:schemeClr val="dk1"/>
                </a:solidFill>
                <a:latin typeface="Arial"/>
                <a:ea typeface="Arial"/>
                <a:cs typeface="Arial"/>
                <a:sym typeface="Arial"/>
              </a:rPr>
              <a:t>Branch 2 – Prophecy and Promise</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rPr b="0" i="0" lang="en-GB" sz="1400" u="none" cap="none" strike="noStrike">
                <a:solidFill>
                  <a:schemeClr val="dk1"/>
                </a:solidFill>
                <a:latin typeface="Arial"/>
                <a:ea typeface="Arial"/>
                <a:cs typeface="Arial"/>
                <a:sym typeface="Arial"/>
              </a:rPr>
              <a:t>In this branch, children will learn about the life and story of David. They will explore how God made promises to David and how Jesus fulfils these promises. This will help them understand the link between the Old and New Testament. Alongside this, they will also be introduced to the Joyful Mysteries of the Rosary.</a:t>
            </a:r>
            <a:endParaRPr b="0" i="1" sz="1400" u="none" cap="none" strike="noStrike">
              <a:solidFill>
                <a:schemeClr val="dk1"/>
              </a:solidFill>
              <a:latin typeface="Arial"/>
              <a:ea typeface="Arial"/>
              <a:cs typeface="Arial"/>
              <a:sym typeface="Arial"/>
            </a:endParaRPr>
          </a:p>
        </p:txBody>
      </p:sp>
      <p:sp>
        <p:nvSpPr>
          <p:cNvPr id="117" name="Google Shape;117;p2"/>
          <p:cNvSpPr txBox="1"/>
          <p:nvPr/>
        </p:nvSpPr>
        <p:spPr>
          <a:xfrm>
            <a:off x="8821730" y="4750589"/>
            <a:ext cx="3226945" cy="1846659"/>
          </a:xfrm>
          <a:prstGeom prst="rect">
            <a:avLst/>
          </a:prstGeom>
          <a:solidFill>
            <a:srgbClr val="FFFFE1"/>
          </a:solidFill>
          <a:ln cap="flat" cmpd="sng" w="28575">
            <a:solidFill>
              <a:srgbClr val="CC6600"/>
            </a:solidFill>
            <a:prstDash val="solid"/>
            <a:round/>
            <a:headEnd len="sm" w="sm" type="none"/>
            <a:tailEnd len="sm" w="sm" type="none"/>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GB" sz="1800" u="sng" cap="none" strike="noStrike">
                <a:solidFill>
                  <a:schemeClr val="dk1"/>
                </a:solidFill>
                <a:latin typeface="Arial"/>
                <a:ea typeface="Arial"/>
                <a:cs typeface="Arial"/>
                <a:sym typeface="Arial"/>
              </a:rPr>
              <a:t>Art: </a:t>
            </a:r>
            <a:endParaRPr b="0" i="0" sz="1400" u="none" cap="none" strike="noStrike">
              <a:solidFill>
                <a:srgbClr val="000000"/>
              </a:solidFill>
              <a:latin typeface="Arial"/>
              <a:ea typeface="Arial"/>
              <a:cs typeface="Arial"/>
              <a:sym typeface="Arial"/>
            </a:endParaRPr>
          </a:p>
          <a:p>
            <a:pPr indent="-285750" lvl="0" marL="285750" marR="0" rtl="0" algn="l">
              <a:lnSpc>
                <a:spcPct val="100000"/>
              </a:lnSpc>
              <a:spcBef>
                <a:spcPts val="0"/>
              </a:spcBef>
              <a:spcAft>
                <a:spcPts val="0"/>
              </a:spcAft>
              <a:buClr>
                <a:schemeClr val="dk1"/>
              </a:buClr>
              <a:buSzPts val="1600"/>
              <a:buFont typeface="Arial"/>
              <a:buChar char="•"/>
            </a:pPr>
            <a:r>
              <a:rPr b="0" i="1" lang="en-GB" sz="1600" u="none" cap="none" strike="noStrike">
                <a:solidFill>
                  <a:schemeClr val="dk1"/>
                </a:solidFill>
                <a:latin typeface="Arial"/>
                <a:ea typeface="Arial"/>
                <a:cs typeface="Arial"/>
                <a:sym typeface="Arial"/>
              </a:rPr>
              <a:t>Typography &amp; Maps</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rPr b="0" i="0" lang="en-GB" sz="1600" u="none" cap="none" strike="noStrike">
                <a:solidFill>
                  <a:schemeClr val="dk1"/>
                </a:solidFill>
                <a:latin typeface="Arial"/>
                <a:ea typeface="Arial"/>
                <a:cs typeface="Arial"/>
                <a:sym typeface="Arial"/>
              </a:rPr>
              <a:t>In this unit, children will explore how to create typography through drawing and design. They will use these skills to make personal and visually striking maps.</a:t>
            </a:r>
            <a:endParaRPr b="0" i="0" sz="1800" u="none" cap="none" strike="noStrike">
              <a:solidFill>
                <a:schemeClr val="dk1"/>
              </a:solidFill>
              <a:latin typeface="Arial"/>
              <a:ea typeface="Arial"/>
              <a:cs typeface="Arial"/>
              <a:sym typeface="Arial"/>
            </a:endParaRPr>
          </a:p>
        </p:txBody>
      </p:sp>
      <p:pic>
        <p:nvPicPr>
          <p:cNvPr descr="Ancient Greece Banner Black Figure Pottery Stock Vector (Royalty Free)  562620847 | Shutterstock" id="118" name="Google Shape;118;p2"/>
          <p:cNvPicPr preferRelativeResize="0"/>
          <p:nvPr/>
        </p:nvPicPr>
        <p:blipFill rotWithShape="1">
          <a:blip r:embed="rId5">
            <a:alphaModFix/>
          </a:blip>
          <a:srcRect b="8587" l="0" r="15782" t="4766"/>
          <a:stretch/>
        </p:blipFill>
        <p:spPr>
          <a:xfrm>
            <a:off x="9664084" y="50737"/>
            <a:ext cx="1956440" cy="867100"/>
          </a:xfrm>
          <a:prstGeom prst="rect">
            <a:avLst/>
          </a:prstGeom>
          <a:noFill/>
          <a:ln>
            <a:noFill/>
          </a:ln>
        </p:spPr>
      </p:pic>
      <p:pic>
        <p:nvPicPr>
          <p:cNvPr descr="Banner Sustainability development, Eco friendly, Carbon footprint reduction  concept,Vector illustration Stock Vector | Adobe Stock" id="119" name="Google Shape;119;p2"/>
          <p:cNvPicPr preferRelativeResize="0"/>
          <p:nvPr/>
        </p:nvPicPr>
        <p:blipFill rotWithShape="1">
          <a:blip r:embed="rId6">
            <a:alphaModFix/>
          </a:blip>
          <a:srcRect b="7902" l="0" r="0" t="0"/>
          <a:stretch/>
        </p:blipFill>
        <p:spPr>
          <a:xfrm>
            <a:off x="819875" y="98688"/>
            <a:ext cx="1956450" cy="771192"/>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2025-08-30T09:56:06Z</dcterms:created>
  <dc:creator>Lily Mckean</dc:creator>
</cp:coreProperties>
</file>