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Lst>
  <p:sldSz cy="6858000" cx="12192000"/>
  <p:notesSz cx="6858000" cy="9144000"/>
  <p:embeddedFontLst>
    <p:embeddedFont>
      <p:font typeface="Play"/>
      <p:regular r:id="rId7"/>
      <p:bold r:id="rId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 roundtripDataSignature="AMtx7mgbLYSG6x8OQ2RWJHyfivkCgMG1/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font" Target="fonts/Play-regular.fntdata"/><Relationship Id="rId8" Type="http://schemas.openxmlformats.org/officeDocument/2006/relationships/font" Target="fonts/Pl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2"/>
          <p:cNvSpPr/>
          <p:nvPr>
            <p:ph idx="2" type="pic"/>
          </p:nvPr>
        </p:nvSpPr>
        <p:spPr>
          <a:xfrm>
            <a:off x="5183188" y="987425"/>
            <a:ext cx="6172200" cy="4873625"/>
          </a:xfrm>
          <a:prstGeom prst="rect">
            <a:avLst/>
          </a:prstGeom>
          <a:noFill/>
          <a:ln>
            <a:noFill/>
          </a:ln>
        </p:spPr>
      </p:sp>
      <p:sp>
        <p:nvSpPr>
          <p:cNvPr id="68" name="Google Shape;68;p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List of historic Maldon buildings outside the Moot Hall" id="89" name="Google Shape;89;p1"/>
          <p:cNvPicPr preferRelativeResize="0"/>
          <p:nvPr/>
        </p:nvPicPr>
        <p:blipFill rotWithShape="1">
          <a:blip r:embed="rId3">
            <a:alphaModFix amt="50000"/>
          </a:blip>
          <a:srcRect b="0" l="0" r="0" t="0"/>
          <a:stretch/>
        </p:blipFill>
        <p:spPr>
          <a:xfrm>
            <a:off x="6921661" y="0"/>
            <a:ext cx="5264660" cy="7896990"/>
          </a:xfrm>
          <a:prstGeom prst="rect">
            <a:avLst/>
          </a:prstGeom>
          <a:noFill/>
          <a:ln>
            <a:noFill/>
          </a:ln>
        </p:spPr>
      </p:pic>
      <p:pic>
        <p:nvPicPr>
          <p:cNvPr descr="Image result for moot hall maldon historical picture open copyright free" id="90" name="Google Shape;90;p1"/>
          <p:cNvPicPr preferRelativeResize="0"/>
          <p:nvPr/>
        </p:nvPicPr>
        <p:blipFill rotWithShape="1">
          <a:blip r:embed="rId4">
            <a:alphaModFix amt="35000"/>
          </a:blip>
          <a:srcRect b="0" l="0" r="0" t="0"/>
          <a:stretch/>
        </p:blipFill>
        <p:spPr>
          <a:xfrm>
            <a:off x="0" y="0"/>
            <a:ext cx="6921661" cy="6853355"/>
          </a:xfrm>
          <a:prstGeom prst="rect">
            <a:avLst/>
          </a:prstGeom>
          <a:noFill/>
          <a:ln>
            <a:noFill/>
          </a:ln>
        </p:spPr>
      </p:pic>
      <p:sp>
        <p:nvSpPr>
          <p:cNvPr id="91" name="Google Shape;91;p1"/>
          <p:cNvSpPr txBox="1"/>
          <p:nvPr>
            <p:ph idx="1" type="subTitle"/>
          </p:nvPr>
        </p:nvSpPr>
        <p:spPr>
          <a:xfrm>
            <a:off x="1334021" y="1755440"/>
            <a:ext cx="9524100" cy="1652400"/>
          </a:xfrm>
          <a:prstGeom prst="rect">
            <a:avLst/>
          </a:prstGeom>
          <a:solidFill>
            <a:srgbClr val="E7F6FF"/>
          </a:solidFill>
          <a:ln cap="flat" cmpd="sng" w="9525">
            <a:solidFill>
              <a:srgbClr val="143C64"/>
            </a:solidFill>
            <a:prstDash val="solid"/>
            <a:round/>
            <a:headEnd len="sm" w="sm" type="none"/>
            <a:tailEnd len="sm" w="sm" type="none"/>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dk1"/>
              </a:buClr>
              <a:buSzPts val="1200"/>
              <a:buNone/>
            </a:pPr>
            <a:r>
              <a:rPr b="1" lang="en-GB" sz="1200" u="sng">
                <a:latin typeface="Comic Sans MS"/>
                <a:ea typeface="Comic Sans MS"/>
                <a:cs typeface="Comic Sans MS"/>
                <a:sym typeface="Comic Sans MS"/>
              </a:rPr>
              <a:t>Amazing Americas &amp; The Mayans</a:t>
            </a:r>
            <a:endParaRPr/>
          </a:p>
          <a:p>
            <a:pPr indent="0" lvl="0" marL="0" rtl="0" algn="ctr">
              <a:lnSpc>
                <a:spcPct val="150000"/>
              </a:lnSpc>
              <a:spcBef>
                <a:spcPts val="0"/>
              </a:spcBef>
              <a:spcAft>
                <a:spcPts val="0"/>
              </a:spcAft>
              <a:buClr>
                <a:schemeClr val="dk1"/>
              </a:buClr>
              <a:buSzPts val="1100"/>
              <a:buFont typeface="Arial"/>
              <a:buNone/>
            </a:pPr>
            <a:r>
              <a:rPr lang="en-GB" sz="1200">
                <a:latin typeface="Comic Sans MS"/>
                <a:ea typeface="Comic Sans MS"/>
                <a:cs typeface="Comic Sans MS"/>
                <a:sym typeface="Comic Sans MS"/>
              </a:rPr>
              <a:t>This term, Year 6 will look at ‘The Amazing Americas’ in Geography, children will explore North and South America’s countries,</a:t>
            </a:r>
            <a:endParaRPr sz="1200">
              <a:latin typeface="Comic Sans MS"/>
              <a:ea typeface="Comic Sans MS"/>
              <a:cs typeface="Comic Sans MS"/>
              <a:sym typeface="Comic Sans MS"/>
            </a:endParaRPr>
          </a:p>
          <a:p>
            <a:pPr indent="0" lvl="0" marL="0" rtl="0" algn="ctr">
              <a:lnSpc>
                <a:spcPct val="150000"/>
              </a:lnSpc>
              <a:spcBef>
                <a:spcPts val="0"/>
              </a:spcBef>
              <a:spcAft>
                <a:spcPts val="0"/>
              </a:spcAft>
              <a:buClr>
                <a:schemeClr val="dk1"/>
              </a:buClr>
              <a:buSzPts val="1100"/>
              <a:buFont typeface="Arial"/>
              <a:buNone/>
            </a:pPr>
            <a:r>
              <a:rPr lang="en-GB" sz="1200">
                <a:latin typeface="Comic Sans MS"/>
                <a:ea typeface="Comic Sans MS"/>
                <a:cs typeface="Comic Sans MS"/>
                <a:sym typeface="Comic Sans MS"/>
              </a:rPr>
              <a:t>regions, climate, and landscapes, compare them with their local area, build map skills, and research and present American wonders.</a:t>
            </a:r>
            <a:endParaRPr sz="1200">
              <a:latin typeface="Comic Sans MS"/>
              <a:ea typeface="Comic Sans MS"/>
              <a:cs typeface="Comic Sans MS"/>
              <a:sym typeface="Comic Sans MS"/>
            </a:endParaRPr>
          </a:p>
          <a:p>
            <a:pPr indent="0" lvl="0" marL="0" rtl="0" algn="ctr">
              <a:lnSpc>
                <a:spcPct val="150000"/>
              </a:lnSpc>
              <a:spcBef>
                <a:spcPts val="0"/>
              </a:spcBef>
              <a:spcAft>
                <a:spcPts val="0"/>
              </a:spcAft>
              <a:buClr>
                <a:schemeClr val="dk1"/>
              </a:buClr>
              <a:buSzPts val="1100"/>
              <a:buFont typeface="Arial"/>
              <a:buNone/>
            </a:pPr>
            <a:r>
              <a:rPr lang="en-GB" sz="1200">
                <a:latin typeface="Comic Sans MS"/>
                <a:ea typeface="Comic Sans MS"/>
                <a:cs typeface="Comic Sans MS"/>
                <a:sym typeface="Comic Sans MS"/>
              </a:rPr>
              <a:t>In History, they will study ‘The Maya Civilisation’, children will find out who the ancient Maya were, where they lived, their beliefs,</a:t>
            </a:r>
            <a:endParaRPr sz="1200">
              <a:latin typeface="Comic Sans MS"/>
              <a:ea typeface="Comic Sans MS"/>
              <a:cs typeface="Comic Sans MS"/>
              <a:sym typeface="Comic Sans MS"/>
            </a:endParaRPr>
          </a:p>
          <a:p>
            <a:pPr indent="0" lvl="0" marL="0" rtl="0" algn="ctr">
              <a:lnSpc>
                <a:spcPct val="150000"/>
              </a:lnSpc>
              <a:spcBef>
                <a:spcPts val="0"/>
              </a:spcBef>
              <a:spcAft>
                <a:spcPts val="0"/>
              </a:spcAft>
              <a:buClr>
                <a:schemeClr val="dk1"/>
              </a:buClr>
              <a:buSzPts val="1100"/>
              <a:buFont typeface="Arial"/>
              <a:buNone/>
            </a:pPr>
            <a:r>
              <a:rPr lang="en-GB" sz="1200">
                <a:latin typeface="Comic Sans MS"/>
                <a:ea typeface="Comic Sans MS"/>
                <a:cs typeface="Comic Sans MS"/>
                <a:sym typeface="Comic Sans MS"/>
              </a:rPr>
              <a:t>number and writing systems, important explorers and cities, and the significance of key foods like corn and chocolate.</a:t>
            </a:r>
            <a:endParaRPr sz="1200">
              <a:latin typeface="Comic Sans MS"/>
              <a:ea typeface="Comic Sans MS"/>
              <a:cs typeface="Comic Sans MS"/>
              <a:sym typeface="Comic Sans MS"/>
            </a:endParaRPr>
          </a:p>
          <a:p>
            <a:pPr indent="0" lvl="0" marL="0" rtl="0" algn="ctr">
              <a:lnSpc>
                <a:spcPct val="150000"/>
              </a:lnSpc>
              <a:spcBef>
                <a:spcPts val="0"/>
              </a:spcBef>
              <a:spcAft>
                <a:spcPts val="0"/>
              </a:spcAft>
              <a:buClr>
                <a:schemeClr val="dk1"/>
              </a:buClr>
              <a:buSzPts val="1200"/>
              <a:buNone/>
            </a:pPr>
            <a:r>
              <a:t/>
            </a:r>
            <a:endParaRPr/>
          </a:p>
        </p:txBody>
      </p:sp>
      <p:sp>
        <p:nvSpPr>
          <p:cNvPr id="92" name="Google Shape;92;p1"/>
          <p:cNvSpPr txBox="1"/>
          <p:nvPr>
            <p:ph type="ctrTitle"/>
          </p:nvPr>
        </p:nvSpPr>
        <p:spPr>
          <a:xfrm>
            <a:off x="227625" y="0"/>
            <a:ext cx="11736900" cy="1652400"/>
          </a:xfrm>
          <a:prstGeom prst="rect">
            <a:avLst/>
          </a:prstGeom>
          <a:solidFill>
            <a:srgbClr val="FFFFCC"/>
          </a:solidFill>
          <a:ln cap="flat" cmpd="sng" w="9525">
            <a:solidFill>
              <a:srgbClr val="FFC000"/>
            </a:solidFill>
            <a:prstDash val="solid"/>
            <a:round/>
            <a:headEnd len="sm" w="sm" type="none"/>
            <a:tailEnd len="sm" w="sm" type="none"/>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1200"/>
              <a:buFont typeface="Comic Sans MS"/>
              <a:buNone/>
            </a:pPr>
            <a:r>
              <a:t/>
            </a:r>
            <a:endParaRPr b="1" sz="1200">
              <a:latin typeface="Comic Sans MS"/>
              <a:ea typeface="Comic Sans MS"/>
              <a:cs typeface="Comic Sans MS"/>
              <a:sym typeface="Comic Sans MS"/>
            </a:endParaRPr>
          </a:p>
          <a:p>
            <a:pPr indent="0" lvl="0" marL="0" rtl="0" algn="ctr">
              <a:lnSpc>
                <a:spcPct val="90000"/>
              </a:lnSpc>
              <a:spcBef>
                <a:spcPts val="0"/>
              </a:spcBef>
              <a:spcAft>
                <a:spcPts val="0"/>
              </a:spcAft>
              <a:buClr>
                <a:schemeClr val="dk1"/>
              </a:buClr>
              <a:buSzPts val="1200"/>
              <a:buFont typeface="Comic Sans MS"/>
              <a:buNone/>
            </a:pPr>
            <a:r>
              <a:t/>
            </a:r>
            <a:endParaRPr b="1" sz="1200">
              <a:latin typeface="Comic Sans MS"/>
              <a:ea typeface="Comic Sans MS"/>
              <a:cs typeface="Comic Sans MS"/>
              <a:sym typeface="Comic Sans MS"/>
            </a:endParaRPr>
          </a:p>
          <a:p>
            <a:pPr indent="0" lvl="0" marL="0" rtl="0" algn="ctr">
              <a:lnSpc>
                <a:spcPct val="90000"/>
              </a:lnSpc>
              <a:spcBef>
                <a:spcPts val="0"/>
              </a:spcBef>
              <a:spcAft>
                <a:spcPts val="0"/>
              </a:spcAft>
              <a:buClr>
                <a:schemeClr val="dk1"/>
              </a:buClr>
              <a:buSzPts val="1200"/>
              <a:buFont typeface="Comic Sans MS"/>
              <a:buNone/>
            </a:pPr>
            <a:r>
              <a:rPr b="1" lang="en-GB" sz="1500">
                <a:latin typeface="Comic Sans MS"/>
                <a:ea typeface="Comic Sans MS"/>
                <a:cs typeface="Comic Sans MS"/>
                <a:sym typeface="Comic Sans MS"/>
              </a:rPr>
              <a:t>Welcome to the Autumn Term! </a:t>
            </a:r>
            <a:r>
              <a:rPr lang="en-GB" sz="1500">
                <a:latin typeface="Comic Sans MS"/>
                <a:ea typeface="Comic Sans MS"/>
                <a:cs typeface="Comic Sans MS"/>
                <a:sym typeface="Comic Sans MS"/>
              </a:rPr>
              <a:t>! This term, Year 6 will explore the Americas finding out about the history of the countries that form the Americas, key historical sites and making comparisons with their own country. In history, they will study the Maya Civilisation, comparing their lives, beliefs and culture with those of previous civilisations they have study. In Science, our units are Electricity and circuits and looking at the work of Alexander Fleming.</a:t>
            </a:r>
            <a:br>
              <a:rPr lang="en-GB" sz="700">
                <a:latin typeface="Comic Sans MS"/>
                <a:ea typeface="Comic Sans MS"/>
                <a:cs typeface="Comic Sans MS"/>
                <a:sym typeface="Comic Sans MS"/>
              </a:rPr>
            </a:br>
            <a:br>
              <a:rPr lang="en-GB" sz="1200">
                <a:latin typeface="Comic Sans MS"/>
                <a:ea typeface="Comic Sans MS"/>
                <a:cs typeface="Comic Sans MS"/>
                <a:sym typeface="Comic Sans MS"/>
              </a:rPr>
            </a:br>
            <a:endParaRPr sz="1200">
              <a:latin typeface="Comic Sans MS"/>
              <a:ea typeface="Comic Sans MS"/>
              <a:cs typeface="Comic Sans MS"/>
              <a:sym typeface="Comic Sans MS"/>
            </a:endParaRPr>
          </a:p>
          <a:p>
            <a:pPr indent="0" lvl="0" marL="0" rtl="0" algn="l">
              <a:lnSpc>
                <a:spcPct val="90000"/>
              </a:lnSpc>
              <a:spcBef>
                <a:spcPts val="0"/>
              </a:spcBef>
              <a:spcAft>
                <a:spcPts val="0"/>
              </a:spcAft>
              <a:buClr>
                <a:schemeClr val="dk1"/>
              </a:buClr>
              <a:buSzPts val="1200"/>
              <a:buFont typeface="Comic Sans MS"/>
              <a:buNone/>
            </a:pPr>
            <a:r>
              <a:t/>
            </a:r>
            <a:endParaRPr sz="1200">
              <a:latin typeface="Comic Sans MS"/>
              <a:ea typeface="Comic Sans MS"/>
              <a:cs typeface="Comic Sans MS"/>
              <a:sym typeface="Comic Sans MS"/>
            </a:endParaRPr>
          </a:p>
          <a:p>
            <a:pPr indent="0" lvl="0" marL="0" rtl="0" algn="ctr">
              <a:lnSpc>
                <a:spcPct val="90000"/>
              </a:lnSpc>
              <a:spcBef>
                <a:spcPts val="0"/>
              </a:spcBef>
              <a:spcAft>
                <a:spcPts val="0"/>
              </a:spcAft>
              <a:buClr>
                <a:schemeClr val="dk1"/>
              </a:buClr>
              <a:buSzPts val="1200"/>
              <a:buFont typeface="Comic Sans MS"/>
              <a:buNone/>
            </a:pPr>
            <a:r>
              <a:t/>
            </a:r>
            <a:endParaRPr sz="1200">
              <a:latin typeface="Comic Sans MS"/>
              <a:ea typeface="Comic Sans MS"/>
              <a:cs typeface="Comic Sans MS"/>
              <a:sym typeface="Comic Sans MS"/>
            </a:endParaRPr>
          </a:p>
        </p:txBody>
      </p:sp>
      <p:sp>
        <p:nvSpPr>
          <p:cNvPr id="93" name="Google Shape;93;p1"/>
          <p:cNvSpPr/>
          <p:nvPr/>
        </p:nvSpPr>
        <p:spPr>
          <a:xfrm>
            <a:off x="127395" y="3351306"/>
            <a:ext cx="3638216" cy="3153666"/>
          </a:xfrm>
          <a:prstGeom prst="roundRect">
            <a:avLst>
              <a:gd fmla="val 16667" name="adj"/>
            </a:avLst>
          </a:prstGeom>
          <a:solidFill>
            <a:srgbClr val="D9E5F8"/>
          </a:solidFill>
          <a:ln cap="flat" cmpd="sng" w="19050">
            <a:solidFill>
              <a:srgbClr val="1F5C9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400" u="sng" cap="none" strike="noStrike">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b="1" i="0" lang="en-GB" sz="1300" u="sng" cap="none" strike="noStrike">
                <a:solidFill>
                  <a:schemeClr val="dk1"/>
                </a:solidFill>
                <a:latin typeface="Comic Sans MS"/>
                <a:ea typeface="Comic Sans MS"/>
                <a:cs typeface="Comic Sans MS"/>
                <a:sym typeface="Comic Sans MS"/>
              </a:rPr>
              <a:t>Dates for your diary:</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b="1" lang="en-GB" sz="1100">
                <a:solidFill>
                  <a:schemeClr val="dk1"/>
                </a:solidFill>
                <a:latin typeface="Comic Sans MS"/>
                <a:ea typeface="Comic Sans MS"/>
                <a:cs typeface="Comic Sans MS"/>
                <a:sym typeface="Comic Sans MS"/>
              </a:rPr>
              <a:t>Tuesday 8th September </a:t>
            </a:r>
            <a:r>
              <a:rPr lang="en-GB" sz="1100">
                <a:solidFill>
                  <a:schemeClr val="dk1"/>
                </a:solidFill>
                <a:latin typeface="Comic Sans MS"/>
                <a:ea typeface="Comic Sans MS"/>
                <a:cs typeface="Comic Sans MS"/>
                <a:sym typeface="Comic Sans MS"/>
              </a:rPr>
              <a:t>at 3.30pm – Year 6 Initial Parent Meeting</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b="1" lang="en-GB" sz="1100">
                <a:solidFill>
                  <a:schemeClr val="dk1"/>
                </a:solidFill>
                <a:latin typeface="Comic Sans MS"/>
                <a:ea typeface="Comic Sans MS"/>
                <a:cs typeface="Comic Sans MS"/>
                <a:sym typeface="Comic Sans MS"/>
              </a:rPr>
              <a:t>Tuesday 22nd September </a:t>
            </a:r>
            <a:r>
              <a:rPr lang="en-GB" sz="1100">
                <a:solidFill>
                  <a:schemeClr val="dk1"/>
                </a:solidFill>
                <a:latin typeface="Comic Sans MS"/>
                <a:ea typeface="Comic Sans MS"/>
                <a:cs typeface="Comic Sans MS"/>
                <a:sym typeface="Comic Sans MS"/>
              </a:rPr>
              <a:t>- Let’s Talk Trash Festival, Braxted Park</a:t>
            </a:r>
            <a:endParaRPr/>
          </a:p>
          <a:p>
            <a:pPr indent="0" lvl="0" marL="0" marR="0" rtl="0" algn="l">
              <a:spcBef>
                <a:spcPts val="0"/>
              </a:spcBef>
              <a:spcAft>
                <a:spcPts val="0"/>
              </a:spcAft>
              <a:buNone/>
            </a:pPr>
            <a:r>
              <a:rPr b="1" lang="en-GB" sz="1100">
                <a:solidFill>
                  <a:schemeClr val="dk1"/>
                </a:solidFill>
                <a:latin typeface="Comic Sans MS"/>
                <a:ea typeface="Comic Sans MS"/>
                <a:cs typeface="Comic Sans MS"/>
                <a:sym typeface="Comic Sans MS"/>
              </a:rPr>
              <a:t>Wednesday 14th and Thursday 15th October </a:t>
            </a:r>
            <a:r>
              <a:rPr lang="en-GB" sz="1100">
                <a:solidFill>
                  <a:schemeClr val="dk1"/>
                </a:solidFill>
                <a:latin typeface="Comic Sans MS"/>
                <a:ea typeface="Comic Sans MS"/>
                <a:cs typeface="Comic Sans MS"/>
                <a:sym typeface="Comic Sans MS"/>
              </a:rPr>
              <a:t>Parents Evening</a:t>
            </a:r>
            <a:endParaRPr/>
          </a:p>
          <a:p>
            <a:pPr indent="0" lvl="0" marL="0" marR="0" rtl="0" algn="l">
              <a:spcBef>
                <a:spcPts val="0"/>
              </a:spcBef>
              <a:spcAft>
                <a:spcPts val="0"/>
              </a:spcAft>
              <a:buNone/>
            </a:pPr>
            <a:r>
              <a:rPr b="1" lang="en-GB" sz="1100">
                <a:solidFill>
                  <a:schemeClr val="dk1"/>
                </a:solidFill>
                <a:latin typeface="Comic Sans MS"/>
                <a:ea typeface="Comic Sans MS"/>
                <a:cs typeface="Comic Sans MS"/>
                <a:sym typeface="Comic Sans MS"/>
              </a:rPr>
              <a:t>Friday 30th October </a:t>
            </a:r>
            <a:r>
              <a:rPr lang="en-GB" sz="1100">
                <a:solidFill>
                  <a:schemeClr val="dk1"/>
                </a:solidFill>
                <a:latin typeface="Comic Sans MS"/>
                <a:ea typeface="Comic Sans MS"/>
                <a:cs typeface="Comic Sans MS"/>
                <a:sym typeface="Comic Sans MS"/>
              </a:rPr>
              <a:t>– Secondary School Application Deadline</a:t>
            </a:r>
            <a:endParaRPr sz="1100">
              <a:solidFill>
                <a:schemeClr val="lt1"/>
              </a:solidFill>
              <a:latin typeface="Arial"/>
              <a:ea typeface="Arial"/>
              <a:cs typeface="Arial"/>
              <a:sym typeface="Arial"/>
            </a:endParaRPr>
          </a:p>
        </p:txBody>
      </p:sp>
      <p:sp>
        <p:nvSpPr>
          <p:cNvPr id="94" name="Google Shape;94;p1"/>
          <p:cNvSpPr/>
          <p:nvPr/>
        </p:nvSpPr>
        <p:spPr>
          <a:xfrm>
            <a:off x="8229600" y="3290399"/>
            <a:ext cx="3829326" cy="2153869"/>
          </a:xfrm>
          <a:prstGeom prst="roundRect">
            <a:avLst>
              <a:gd fmla="val 16667" name="adj"/>
            </a:avLst>
          </a:prstGeom>
          <a:solidFill>
            <a:srgbClr val="BEF2C7"/>
          </a:solidFill>
          <a:ln cap="flat" cmpd="sng" w="19050">
            <a:solidFill>
              <a:srgbClr val="43D6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300" u="sng">
                <a:solidFill>
                  <a:schemeClr val="dk1"/>
                </a:solidFill>
                <a:latin typeface="Comic Sans MS"/>
                <a:ea typeface="Comic Sans MS"/>
                <a:cs typeface="Comic Sans MS"/>
                <a:sym typeface="Comic Sans MS"/>
              </a:rPr>
              <a:t>Homework:</a:t>
            </a:r>
            <a:endParaRPr/>
          </a:p>
          <a:p>
            <a:pPr indent="0" lvl="0" marL="0" marR="0" rtl="0" algn="ctr">
              <a:spcBef>
                <a:spcPts val="0"/>
              </a:spcBef>
              <a:spcAft>
                <a:spcPts val="0"/>
              </a:spcAft>
              <a:buNone/>
            </a:pPr>
            <a:r>
              <a:t/>
            </a:r>
            <a:endParaRPr b="1" sz="2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A selection of </a:t>
            </a:r>
            <a:r>
              <a:rPr lang="en-GB" sz="1100">
                <a:solidFill>
                  <a:schemeClr val="dk1"/>
                </a:solidFill>
                <a:latin typeface="Comic Sans MS"/>
                <a:ea typeface="Comic Sans MS"/>
                <a:cs typeface="Comic Sans MS"/>
                <a:sym typeface="Comic Sans MS"/>
              </a:rPr>
              <a:t>spelling</a:t>
            </a:r>
            <a:r>
              <a:rPr lang="en-GB" sz="1100">
                <a:solidFill>
                  <a:schemeClr val="dk1"/>
                </a:solidFill>
                <a:latin typeface="Comic Sans MS"/>
                <a:ea typeface="Comic Sans MS"/>
                <a:cs typeface="Comic Sans MS"/>
                <a:sym typeface="Comic Sans MS"/>
              </a:rPr>
              <a:t> / times table  activities will be set on Squeebles and Ed Shed </a:t>
            </a:r>
            <a:r>
              <a:rPr lang="en-GB" sz="1100">
                <a:solidFill>
                  <a:schemeClr val="dk1"/>
                </a:solidFill>
                <a:latin typeface="Comic Sans MS"/>
                <a:ea typeface="Comic Sans MS"/>
                <a:cs typeface="Comic Sans MS"/>
                <a:sym typeface="Comic Sans MS"/>
              </a:rPr>
              <a:t>respectively.</a:t>
            </a:r>
            <a:r>
              <a:rPr lang="en-GB" sz="1100">
                <a:solidFill>
                  <a:schemeClr val="dk1"/>
                </a:solidFill>
                <a:latin typeface="Comic Sans MS"/>
                <a:ea typeface="Comic Sans MS"/>
                <a:cs typeface="Comic Sans MS"/>
                <a:sym typeface="Comic Sans MS"/>
              </a:rPr>
              <a:t>  </a:t>
            </a:r>
            <a:endParaRPr sz="400">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Half termly </a:t>
            </a:r>
            <a:r>
              <a:rPr lang="en-GB" sz="1100">
                <a:solidFill>
                  <a:schemeClr val="dk1"/>
                </a:solidFill>
                <a:latin typeface="Comic Sans MS"/>
                <a:ea typeface="Comic Sans MS"/>
                <a:cs typeface="Comic Sans MS"/>
                <a:sym typeface="Comic Sans MS"/>
              </a:rPr>
              <a:t> spellings will be  put on Google Classroom  and tested at the end of the half term -, these will focus on Year 5/6 Keywords and spelling rules.</a:t>
            </a:r>
            <a:endParaRPr sz="1100">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A weekly maths sheet will be sent home on a Friday to be handed in the following Wednesday.</a:t>
            </a:r>
            <a:endParaRPr sz="1100">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t/>
            </a:r>
            <a:endParaRPr sz="400">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Daily reading 5 reads a week noted</a:t>
            </a:r>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in the homeschool books. </a:t>
            </a:r>
            <a:endParaRPr sz="1100">
              <a:solidFill>
                <a:schemeClr val="lt1"/>
              </a:solidFill>
              <a:latin typeface="Arial"/>
              <a:ea typeface="Arial"/>
              <a:cs typeface="Arial"/>
              <a:sym typeface="Arial"/>
            </a:endParaRPr>
          </a:p>
        </p:txBody>
      </p:sp>
      <p:sp>
        <p:nvSpPr>
          <p:cNvPr id="95" name="Google Shape;95;p1"/>
          <p:cNvSpPr/>
          <p:nvPr/>
        </p:nvSpPr>
        <p:spPr>
          <a:xfrm>
            <a:off x="4219413" y="3643718"/>
            <a:ext cx="3556385" cy="3153666"/>
          </a:xfrm>
          <a:prstGeom prst="ellipse">
            <a:avLst/>
          </a:prstGeom>
          <a:solidFill>
            <a:srgbClr val="FAE2D5"/>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300" u="sng">
                <a:latin typeface="Comic Sans MS"/>
                <a:ea typeface="Comic Sans MS"/>
                <a:cs typeface="Comic Sans MS"/>
                <a:sym typeface="Comic Sans MS"/>
              </a:rPr>
              <a:t>P.G.L Bawdsey Manor</a:t>
            </a:r>
            <a:endParaRPr b="1" sz="1300" u="sng">
              <a:latin typeface="Comic Sans MS"/>
              <a:ea typeface="Comic Sans MS"/>
              <a:cs typeface="Comic Sans MS"/>
              <a:sym typeface="Comic Sans MS"/>
            </a:endParaRPr>
          </a:p>
          <a:p>
            <a:pPr indent="0" lvl="0" marL="0" marR="0" rtl="0" algn="ctr">
              <a:spcBef>
                <a:spcPts val="0"/>
              </a:spcBef>
              <a:spcAft>
                <a:spcPts val="0"/>
              </a:spcAft>
              <a:buNone/>
            </a:pPr>
            <a:r>
              <a:rPr lang="en-GB" sz="1300">
                <a:latin typeface="Comic Sans MS"/>
                <a:ea typeface="Comic Sans MS"/>
                <a:cs typeface="Comic Sans MS"/>
                <a:sym typeface="Comic Sans MS"/>
              </a:rPr>
              <a:t>19th -23rd October</a:t>
            </a:r>
            <a:endParaRPr sz="1300">
              <a:latin typeface="Comic Sans MS"/>
              <a:ea typeface="Comic Sans MS"/>
              <a:cs typeface="Comic Sans MS"/>
              <a:sym typeface="Comic Sans MS"/>
            </a:endParaRPr>
          </a:p>
          <a:p>
            <a:pPr indent="0" lvl="0" marL="0" marR="0" rtl="0" algn="ctr">
              <a:spcBef>
                <a:spcPts val="0"/>
              </a:spcBef>
              <a:spcAft>
                <a:spcPts val="0"/>
              </a:spcAft>
              <a:buNone/>
            </a:pPr>
            <a:r>
              <a:rPr lang="en-GB" sz="1300">
                <a:latin typeface="Comic Sans MS"/>
                <a:ea typeface="Comic Sans MS"/>
                <a:cs typeface="Comic Sans MS"/>
                <a:sym typeface="Comic Sans MS"/>
              </a:rPr>
              <a:t>Yr6 Residential trip to Suffolk.</a:t>
            </a:r>
            <a:endParaRPr sz="1300">
              <a:latin typeface="Comic Sans MS"/>
              <a:ea typeface="Comic Sans MS"/>
              <a:cs typeface="Comic Sans MS"/>
              <a:sym typeface="Comic Sans MS"/>
            </a:endParaRPr>
          </a:p>
          <a:p>
            <a:pPr indent="0" lvl="0" marL="0" marR="0" rtl="0" algn="ctr">
              <a:spcBef>
                <a:spcPts val="0"/>
              </a:spcBef>
              <a:spcAft>
                <a:spcPts val="0"/>
              </a:spcAft>
              <a:buNone/>
            </a:pPr>
            <a:r>
              <a:rPr lang="en-GB" sz="1300">
                <a:latin typeface="Comic Sans MS"/>
                <a:ea typeface="Comic Sans MS"/>
                <a:cs typeface="Comic Sans MS"/>
                <a:sym typeface="Comic Sans MS"/>
              </a:rPr>
              <a:t>A week of fun filled team building activities</a:t>
            </a:r>
            <a:endParaRPr sz="1300">
              <a:latin typeface="Comic Sans MS"/>
              <a:ea typeface="Comic Sans MS"/>
              <a:cs typeface="Comic Sans MS"/>
              <a:sym typeface="Comic Sans MS"/>
            </a:endParaRPr>
          </a:p>
          <a:p>
            <a:pPr indent="0" lvl="0" marL="0" marR="0" rtl="0" algn="ctr">
              <a:spcBef>
                <a:spcPts val="0"/>
              </a:spcBef>
              <a:spcAft>
                <a:spcPts val="0"/>
              </a:spcAft>
              <a:buNone/>
            </a:pPr>
            <a:r>
              <a:t/>
            </a:r>
            <a:endParaRPr b="1" sz="1300" u="sng">
              <a:latin typeface="Comic Sans MS"/>
              <a:ea typeface="Comic Sans MS"/>
              <a:cs typeface="Comic Sans MS"/>
              <a:sym typeface="Comic Sans MS"/>
            </a:endParaRPr>
          </a:p>
          <a:p>
            <a:pPr indent="0" lvl="0" marL="0" marR="0" rtl="0" algn="ctr">
              <a:spcBef>
                <a:spcPts val="0"/>
              </a:spcBef>
              <a:spcAft>
                <a:spcPts val="0"/>
              </a:spcAft>
              <a:buNone/>
            </a:pPr>
            <a:r>
              <a:t/>
            </a:r>
            <a:endParaRPr b="1" sz="1300" u="sng">
              <a:latin typeface="Comic Sans MS"/>
              <a:ea typeface="Comic Sans MS"/>
              <a:cs typeface="Comic Sans MS"/>
              <a:sym typeface="Comic Sans MS"/>
            </a:endParaRPr>
          </a:p>
        </p:txBody>
      </p:sp>
      <p:sp>
        <p:nvSpPr>
          <p:cNvPr id="96" name="Google Shape;96;p1"/>
          <p:cNvSpPr/>
          <p:nvPr/>
        </p:nvSpPr>
        <p:spPr>
          <a:xfrm>
            <a:off x="8229600" y="5515049"/>
            <a:ext cx="3829326" cy="1211966"/>
          </a:xfrm>
          <a:prstGeom prst="roundRect">
            <a:avLst>
              <a:gd fmla="val 16667" name="adj"/>
            </a:avLst>
          </a:prstGeom>
          <a:solidFill>
            <a:srgbClr val="FF7C80"/>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P.E. Days</a:t>
            </a:r>
            <a:endParaRPr/>
          </a:p>
          <a:p>
            <a:pPr indent="0" lvl="0" marL="0" marR="0" rtl="0" algn="ctr">
              <a:spcBef>
                <a:spcPts val="0"/>
              </a:spcBef>
              <a:spcAft>
                <a:spcPts val="0"/>
              </a:spcAft>
              <a:buNone/>
            </a:pPr>
            <a:r>
              <a:rPr lang="en-GB" sz="1050">
                <a:solidFill>
                  <a:schemeClr val="dk1"/>
                </a:solidFill>
                <a:latin typeface="Comic Sans MS"/>
                <a:ea typeface="Comic Sans MS"/>
                <a:cs typeface="Comic Sans MS"/>
                <a:sym typeface="Comic Sans MS"/>
              </a:rPr>
              <a:t>This half term, Tuesday and Friday. Selected children will take part in swimming on Tuesday 16</a:t>
            </a:r>
            <a:r>
              <a:rPr baseline="30000" lang="en-GB" sz="1050">
                <a:solidFill>
                  <a:schemeClr val="dk1"/>
                </a:solidFill>
                <a:latin typeface="Comic Sans MS"/>
                <a:ea typeface="Comic Sans MS"/>
                <a:cs typeface="Comic Sans MS"/>
                <a:sym typeface="Comic Sans MS"/>
              </a:rPr>
              <a:t>th</a:t>
            </a:r>
            <a:r>
              <a:rPr lang="en-GB" sz="1050">
                <a:solidFill>
                  <a:schemeClr val="dk1"/>
                </a:solidFill>
                <a:latin typeface="Comic Sans MS"/>
                <a:ea typeface="Comic Sans MS"/>
                <a:cs typeface="Comic Sans MS"/>
                <a:sym typeface="Comic Sans MS"/>
              </a:rPr>
              <a:t> September and require a swimming kit.  All children should wear the appropriate P.E. kit on these days.</a:t>
            </a:r>
            <a:endParaRPr/>
          </a:p>
          <a:p>
            <a:pPr indent="0" lvl="0" marL="0" marR="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CC"/>
        </a:solidFill>
      </p:bgPr>
    </p:bg>
    <p:spTree>
      <p:nvGrpSpPr>
        <p:cNvPr id="100" name="Shape 100"/>
        <p:cNvGrpSpPr/>
        <p:nvPr/>
      </p:nvGrpSpPr>
      <p:grpSpPr>
        <a:xfrm>
          <a:off x="0" y="0"/>
          <a:ext cx="0" cy="0"/>
          <a:chOff x="0" y="0"/>
          <a:chExt cx="0" cy="0"/>
        </a:xfrm>
      </p:grpSpPr>
      <p:sp>
        <p:nvSpPr>
          <p:cNvPr id="101" name="Google Shape;101;p2"/>
          <p:cNvSpPr/>
          <p:nvPr/>
        </p:nvSpPr>
        <p:spPr>
          <a:xfrm>
            <a:off x="4085575" y="2290309"/>
            <a:ext cx="3844439" cy="1915208"/>
          </a:xfrm>
          <a:prstGeom prst="roundRect">
            <a:avLst>
              <a:gd fmla="val 16667" name="adj"/>
            </a:avLst>
          </a:prstGeom>
          <a:solidFill>
            <a:srgbClr val="FAE2D5"/>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Guided Reading &amp; Comprehension</a:t>
            </a:r>
            <a:endParaRPr/>
          </a:p>
          <a:p>
            <a:pPr indent="0" lvl="0" marL="0" marR="0" rtl="0" algn="ctr">
              <a:spcBef>
                <a:spcPts val="0"/>
              </a:spcBef>
              <a:spcAft>
                <a:spcPts val="0"/>
              </a:spcAft>
              <a:buNone/>
            </a:pPr>
            <a:r>
              <a:t/>
            </a:r>
            <a:endParaRPr b="1" sz="2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Whole Class Guided Reading and separate comprehension lessons, will take place weekly.  The children will experience different genres, authors and text types which will often have a cross-curricular connection with other subjects taught. The breadth of coverage will enrich, support and deepen their knowledge and understanding. The children will continue to develop their vocabulary, deduction, inference and comprehension skills. </a:t>
            </a:r>
            <a:endParaRPr sz="1800">
              <a:solidFill>
                <a:schemeClr val="lt1"/>
              </a:solidFill>
              <a:latin typeface="Arial"/>
              <a:ea typeface="Arial"/>
              <a:cs typeface="Arial"/>
              <a:sym typeface="Arial"/>
            </a:endParaRPr>
          </a:p>
        </p:txBody>
      </p:sp>
      <p:sp>
        <p:nvSpPr>
          <p:cNvPr id="102" name="Google Shape;102;p2"/>
          <p:cNvSpPr/>
          <p:nvPr/>
        </p:nvSpPr>
        <p:spPr>
          <a:xfrm>
            <a:off x="4085574" y="139950"/>
            <a:ext cx="3844439" cy="2045842"/>
          </a:xfrm>
          <a:prstGeom prst="roundRect">
            <a:avLst>
              <a:gd fmla="val 16667" name="adj"/>
            </a:avLst>
          </a:prstGeom>
          <a:solidFill>
            <a:srgbClr val="D9E5F8"/>
          </a:solid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Maths</a:t>
            </a:r>
            <a:endParaRPr/>
          </a:p>
          <a:p>
            <a:pPr indent="0" lvl="0" marL="0" marR="0" rtl="0" algn="ctr">
              <a:spcBef>
                <a:spcPts val="0"/>
              </a:spcBef>
              <a:spcAft>
                <a:spcPts val="0"/>
              </a:spcAft>
              <a:buNone/>
            </a:pPr>
            <a:r>
              <a:t/>
            </a:r>
            <a:endParaRPr b="1" sz="2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This term in Maths, Year 6 will build a strong understanding of place value with larger numbers and decimals. They’ll refine their skills in addition, subtraction, and explore fractions, including simplifying, comparing, and calculating. In Geometry, pupils will focus on position and direction, using coordinates and understanding translation and reflection, developing their ability to describe movement and location in four quadrants.</a:t>
            </a:r>
            <a:endParaRPr sz="1800">
              <a:solidFill>
                <a:schemeClr val="dk1"/>
              </a:solidFill>
              <a:latin typeface="Arial"/>
              <a:ea typeface="Arial"/>
              <a:cs typeface="Arial"/>
              <a:sym typeface="Arial"/>
            </a:endParaRPr>
          </a:p>
        </p:txBody>
      </p:sp>
      <p:sp>
        <p:nvSpPr>
          <p:cNvPr id="103" name="Google Shape;103;p2"/>
          <p:cNvSpPr/>
          <p:nvPr/>
        </p:nvSpPr>
        <p:spPr>
          <a:xfrm>
            <a:off x="8118956" y="142114"/>
            <a:ext cx="3844440" cy="1887102"/>
          </a:xfrm>
          <a:prstGeom prst="roundRect">
            <a:avLst>
              <a:gd fmla="val 16667" name="adj"/>
            </a:avLst>
          </a:prstGeom>
          <a:solidFill>
            <a:srgbClr val="F2CDED"/>
          </a:solidFill>
          <a:ln cap="flat" cmpd="sng" w="1905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English</a:t>
            </a:r>
            <a:endParaRPr/>
          </a:p>
          <a:p>
            <a:pPr indent="0" lvl="0" marL="0" marR="0" rtl="0" algn="ctr">
              <a:spcBef>
                <a:spcPts val="0"/>
              </a:spcBef>
              <a:spcAft>
                <a:spcPts val="0"/>
              </a:spcAft>
              <a:buNone/>
            </a:pPr>
            <a:r>
              <a:t/>
            </a:r>
            <a:endParaRPr b="1" sz="2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This term in English, Year 6 will explore a range of exciting texts and writing styles. They will study the poem *The Tale of the Three Brothers*, write a recount based on a Geography/History trip, and create their own traditional-style stories inspired by *A Series of Unfortunate Events*. They will also write explanation texts linked to their Science learning on the circulatory system.</a:t>
            </a:r>
            <a:endParaRPr/>
          </a:p>
        </p:txBody>
      </p:sp>
      <p:sp>
        <p:nvSpPr>
          <p:cNvPr id="104" name="Google Shape;104;p2"/>
          <p:cNvSpPr/>
          <p:nvPr/>
        </p:nvSpPr>
        <p:spPr>
          <a:xfrm>
            <a:off x="8118956" y="2109667"/>
            <a:ext cx="3844440" cy="1319333"/>
          </a:xfrm>
          <a:prstGeom prst="roundRect">
            <a:avLst>
              <a:gd fmla="val 16667" name="adj"/>
            </a:avLst>
          </a:prstGeom>
          <a:solidFill>
            <a:srgbClr val="FF7C80"/>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PE</a:t>
            </a:r>
            <a:endParaRPr/>
          </a:p>
          <a:p>
            <a:pPr indent="0" lvl="0" marL="0" marR="0" rtl="0" algn="ctr">
              <a:spcBef>
                <a:spcPts val="0"/>
              </a:spcBef>
              <a:spcAft>
                <a:spcPts val="0"/>
              </a:spcAft>
              <a:buNone/>
            </a:pPr>
            <a:r>
              <a:t/>
            </a:r>
            <a:endParaRPr b="1" sz="4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This term, Year 6 will build teamwork and problem-solving through orienteering, and develop tactical awareness, coordination, and cooperation in invasion games such as football, netball, and basketball.</a:t>
            </a:r>
            <a:endParaRPr sz="1100" u="sng">
              <a:solidFill>
                <a:schemeClr val="dk1"/>
              </a:solidFill>
              <a:latin typeface="Comic Sans MS"/>
              <a:ea typeface="Comic Sans MS"/>
              <a:cs typeface="Comic Sans MS"/>
              <a:sym typeface="Comic Sans MS"/>
            </a:endParaRPr>
          </a:p>
        </p:txBody>
      </p:sp>
      <p:sp>
        <p:nvSpPr>
          <p:cNvPr id="105" name="Google Shape;105;p2"/>
          <p:cNvSpPr/>
          <p:nvPr/>
        </p:nvSpPr>
        <p:spPr>
          <a:xfrm>
            <a:off x="64727" y="139950"/>
            <a:ext cx="3844439" cy="1817242"/>
          </a:xfrm>
          <a:prstGeom prst="roundRect">
            <a:avLst>
              <a:gd fmla="val 16667" name="adj"/>
            </a:avLst>
          </a:prstGeom>
          <a:solidFill>
            <a:srgbClr val="D8F2CF"/>
          </a:solidFill>
          <a:ln cap="flat" cmpd="sng" w="1905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Science</a:t>
            </a:r>
            <a:endParaRPr/>
          </a:p>
          <a:p>
            <a:pPr indent="0" lvl="0" marL="0" marR="0" rtl="0" algn="ctr">
              <a:spcBef>
                <a:spcPts val="0"/>
              </a:spcBef>
              <a:spcAft>
                <a:spcPts val="0"/>
              </a:spcAft>
              <a:buNone/>
            </a:pPr>
            <a:r>
              <a:t/>
            </a:r>
            <a:endParaRPr b="1" sz="2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This term in Science, Year 6 will explore how electrical circuits work and components affect their function.  They will also learn how to classify living things into specific groups based on their characteristics. Additionally, they will study the work of scientist Alexander Fleming and his discovery of penicillin, understanding its impact on medicine and modern science.</a:t>
            </a:r>
            <a:endParaRPr sz="1100" u="sng">
              <a:solidFill>
                <a:schemeClr val="dk1"/>
              </a:solidFill>
              <a:latin typeface="Comic Sans MS"/>
              <a:ea typeface="Comic Sans MS"/>
              <a:cs typeface="Comic Sans MS"/>
              <a:sym typeface="Comic Sans MS"/>
            </a:endParaRPr>
          </a:p>
        </p:txBody>
      </p:sp>
      <p:sp>
        <p:nvSpPr>
          <p:cNvPr id="106" name="Google Shape;106;p2"/>
          <p:cNvSpPr/>
          <p:nvPr/>
        </p:nvSpPr>
        <p:spPr>
          <a:xfrm>
            <a:off x="126573" y="2029217"/>
            <a:ext cx="3844440" cy="4688834"/>
          </a:xfrm>
          <a:prstGeom prst="roundRect">
            <a:avLst>
              <a:gd fmla="val 16667" name="adj"/>
            </a:avLst>
          </a:prstGeom>
          <a:solidFill>
            <a:srgbClr val="E59DDC"/>
          </a:solidFill>
          <a:ln cap="flat" cmpd="sng" w="19050">
            <a:solidFill>
              <a:srgbClr val="78206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4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b="1" lang="en-GB" sz="1050" u="sng">
                <a:solidFill>
                  <a:schemeClr val="dk1"/>
                </a:solidFill>
                <a:latin typeface="Comic Sans MS"/>
                <a:ea typeface="Comic Sans MS"/>
                <a:cs typeface="Comic Sans MS"/>
                <a:sym typeface="Comic Sans MS"/>
              </a:rPr>
              <a:t>R.E.</a:t>
            </a:r>
            <a:endParaRPr/>
          </a:p>
          <a:p>
            <a:pPr indent="0" lvl="0" marL="0" marR="0" rtl="0" algn="ctr">
              <a:spcBef>
                <a:spcPts val="0"/>
              </a:spcBef>
              <a:spcAft>
                <a:spcPts val="0"/>
              </a:spcAft>
              <a:buNone/>
            </a:pPr>
            <a:r>
              <a:t/>
            </a:r>
            <a:endParaRPr b="1" sz="2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rPr b="1" lang="en-GB" sz="1050">
                <a:solidFill>
                  <a:schemeClr val="dk1"/>
                </a:solidFill>
                <a:latin typeface="Comic Sans MS"/>
                <a:ea typeface="Comic Sans MS"/>
                <a:cs typeface="Comic Sans MS"/>
                <a:sym typeface="Comic Sans MS"/>
              </a:rPr>
              <a:t>Branch One: Creation and covenant </a:t>
            </a:r>
            <a:r>
              <a:rPr lang="en-GB" sz="1050">
                <a:solidFill>
                  <a:schemeClr val="dk1"/>
                </a:solidFill>
                <a:latin typeface="Comic Sans MS"/>
                <a:ea typeface="Comic Sans MS"/>
                <a:cs typeface="Comic Sans MS"/>
                <a:sym typeface="Comic Sans MS"/>
              </a:rPr>
              <a:t>In the first half term, pupils will explore the stories of key women in the Old Testament, understanding their cultural and historical context. These women often defied societal expectations and played crucial roles in God's plan. Pupils will also reflect on Mary as the ultimate example of faithful response, comparing her story to other figures and deepening their understanding of covenant and salvation.</a:t>
            </a:r>
            <a:endParaRPr/>
          </a:p>
          <a:p>
            <a:pPr indent="0" lvl="0" marL="0" marR="0" rtl="0" algn="l">
              <a:spcBef>
                <a:spcPts val="0"/>
              </a:spcBef>
              <a:spcAft>
                <a:spcPts val="0"/>
              </a:spcAft>
              <a:buNone/>
            </a:pPr>
            <a:r>
              <a:rPr b="1" lang="en-GB" sz="1050">
                <a:solidFill>
                  <a:schemeClr val="dk1"/>
                </a:solidFill>
                <a:latin typeface="Comic Sans MS"/>
                <a:ea typeface="Comic Sans MS"/>
                <a:cs typeface="Comic Sans MS"/>
                <a:sym typeface="Comic Sans MS"/>
              </a:rPr>
              <a:t>Branch Two: Prophecy and promise </a:t>
            </a:r>
            <a:r>
              <a:rPr lang="en-GB" sz="1050">
                <a:solidFill>
                  <a:schemeClr val="dk1"/>
                </a:solidFill>
                <a:latin typeface="Comic Sans MS"/>
                <a:ea typeface="Comic Sans MS"/>
                <a:cs typeface="Comic Sans MS"/>
                <a:sym typeface="Comic Sans MS"/>
              </a:rPr>
              <a:t>In the second half term, pupils will explore the second Creation account, understanding it as an aetiological story—told to reveal deeper truths, not scientific facts. They’ll examine human nature, free will, and the generosity of God. Through studying themes like stewardship, companionship, temptation, and original sin, pupils will reflect on humanity’s relationship with God, creation, and each other in light of scripture.</a:t>
            </a:r>
            <a:endParaRPr/>
          </a:p>
          <a:p>
            <a:pPr indent="0" lvl="0" marL="0" marR="0" rtl="0" algn="l">
              <a:spcBef>
                <a:spcPts val="0"/>
              </a:spcBef>
              <a:spcAft>
                <a:spcPts val="0"/>
              </a:spcAft>
              <a:buNone/>
            </a:pPr>
            <a:r>
              <a:rPr b="1" lang="en-GB" sz="1050">
                <a:solidFill>
                  <a:schemeClr val="dk1"/>
                </a:solidFill>
                <a:latin typeface="Comic Sans MS"/>
                <a:ea typeface="Comic Sans MS"/>
                <a:cs typeface="Comic Sans MS"/>
                <a:sym typeface="Comic Sans MS"/>
              </a:rPr>
              <a:t> </a:t>
            </a:r>
            <a:endParaRPr sz="400">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b="1" lang="en-GB" sz="1050" u="sng">
                <a:solidFill>
                  <a:schemeClr val="dk1"/>
                </a:solidFill>
                <a:latin typeface="Comic Sans MS"/>
                <a:ea typeface="Comic Sans MS"/>
                <a:cs typeface="Comic Sans MS"/>
                <a:sym typeface="Comic Sans MS"/>
              </a:rPr>
              <a:t>R.S.H.E.</a:t>
            </a:r>
            <a:endParaRPr/>
          </a:p>
          <a:p>
            <a:pPr indent="0" lvl="0" marL="0" marR="0" rtl="0" algn="ctr">
              <a:spcBef>
                <a:spcPts val="0"/>
              </a:spcBef>
              <a:spcAft>
                <a:spcPts val="0"/>
              </a:spcAft>
              <a:buNone/>
            </a:pPr>
            <a:r>
              <a:t/>
            </a:r>
            <a:endParaRPr b="1" sz="2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rPr lang="en-GB" sz="1050">
                <a:solidFill>
                  <a:schemeClr val="dk1"/>
                </a:solidFill>
                <a:latin typeface="Comic Sans MS"/>
                <a:ea typeface="Comic Sans MS"/>
                <a:cs typeface="Comic Sans MS"/>
                <a:sym typeface="Comic Sans MS"/>
              </a:rPr>
              <a:t>In RSHE this term Year 6 will explore identity, self-worth, body awareness, and health, learning to make respectful, safe choices through faith-based understanding.</a:t>
            </a:r>
            <a:endParaRPr sz="1050">
              <a:solidFill>
                <a:schemeClr val="dk1"/>
              </a:solidFill>
              <a:latin typeface="Comic Sans MS"/>
              <a:ea typeface="Comic Sans MS"/>
              <a:cs typeface="Comic Sans MS"/>
              <a:sym typeface="Comic Sans MS"/>
            </a:endParaRPr>
          </a:p>
        </p:txBody>
      </p:sp>
      <p:sp>
        <p:nvSpPr>
          <p:cNvPr id="107" name="Google Shape;107;p2"/>
          <p:cNvSpPr/>
          <p:nvPr/>
        </p:nvSpPr>
        <p:spPr>
          <a:xfrm>
            <a:off x="8118955" y="3509451"/>
            <a:ext cx="3844439" cy="3191974"/>
          </a:xfrm>
          <a:prstGeom prst="roundRect">
            <a:avLst>
              <a:gd fmla="val 16667" name="adj"/>
            </a:avLst>
          </a:prstGeom>
          <a:solidFill>
            <a:srgbClr val="81E490"/>
          </a:solidFill>
          <a:ln cap="flat" cmpd="sng" w="19050">
            <a:solidFill>
              <a:srgbClr val="12501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1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Music</a:t>
            </a:r>
            <a:endParaRPr/>
          </a:p>
          <a:p>
            <a:pPr indent="0" lvl="0" marL="0" marR="0" rtl="0" algn="ctr">
              <a:spcBef>
                <a:spcPts val="0"/>
              </a:spcBef>
              <a:spcAft>
                <a:spcPts val="0"/>
              </a:spcAft>
              <a:buNone/>
            </a:pPr>
            <a:r>
              <a:t/>
            </a:r>
            <a:endParaRPr b="1" sz="2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This term, Year 6 will explore rhythm, melody and performance through the song </a:t>
            </a:r>
            <a:r>
              <a:rPr i="1" lang="en-GB" sz="1100">
                <a:solidFill>
                  <a:schemeClr val="dk1"/>
                </a:solidFill>
                <a:latin typeface="Comic Sans MS"/>
                <a:ea typeface="Comic Sans MS"/>
                <a:cs typeface="Comic Sans MS"/>
                <a:sym typeface="Comic Sans MS"/>
              </a:rPr>
              <a:t>Happy</a:t>
            </a:r>
            <a:r>
              <a:rPr lang="en-GB" sz="1100">
                <a:solidFill>
                  <a:schemeClr val="dk1"/>
                </a:solidFill>
                <a:latin typeface="Comic Sans MS"/>
                <a:ea typeface="Comic Sans MS"/>
                <a:cs typeface="Comic Sans MS"/>
                <a:sym typeface="Comic Sans MS"/>
              </a:rPr>
              <a:t> and topic </a:t>
            </a:r>
            <a:r>
              <a:rPr i="1" lang="en-GB" sz="1100">
                <a:solidFill>
                  <a:schemeClr val="dk1"/>
                </a:solidFill>
                <a:latin typeface="Comic Sans MS"/>
                <a:ea typeface="Comic Sans MS"/>
                <a:cs typeface="Comic Sans MS"/>
                <a:sym typeface="Comic Sans MS"/>
              </a:rPr>
              <a:t>Classroom Jazz accessed</a:t>
            </a:r>
            <a:r>
              <a:rPr lang="en-GB" sz="1100">
                <a:solidFill>
                  <a:schemeClr val="dk1"/>
                </a:solidFill>
                <a:latin typeface="Comic Sans MS"/>
                <a:ea typeface="Comic Sans MS"/>
                <a:cs typeface="Comic Sans MS"/>
                <a:sym typeface="Comic Sans MS"/>
              </a:rPr>
              <a:t> through the Charanga Music Scheme, which aims to develop and enhance listening, improvisation, composition, and performance skills across different musical styles.</a:t>
            </a:r>
            <a:endParaRPr/>
          </a:p>
          <a:p>
            <a:pPr indent="0" lvl="0" marL="0" marR="0" rtl="0" algn="ctr">
              <a:spcBef>
                <a:spcPts val="0"/>
              </a:spcBef>
              <a:spcAft>
                <a:spcPts val="0"/>
              </a:spcAft>
              <a:buNone/>
            </a:pPr>
            <a:r>
              <a:t/>
            </a:r>
            <a:endParaRPr sz="3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Computing</a:t>
            </a:r>
            <a:endParaRPr/>
          </a:p>
          <a:p>
            <a:pPr indent="0" lvl="0" marL="0" marR="0" rtl="0" algn="ctr">
              <a:spcBef>
                <a:spcPts val="0"/>
              </a:spcBef>
              <a:spcAft>
                <a:spcPts val="0"/>
              </a:spcAft>
              <a:buNone/>
            </a:pPr>
            <a:r>
              <a:t/>
            </a:r>
            <a:endParaRPr b="1" sz="2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This term, Year 6 will learn how the internet enables communication and information searching. They will also design and create their own webpages, focusing on layout, navigation, and respecting copyright rules.</a:t>
            </a:r>
            <a:endParaRPr/>
          </a:p>
          <a:p>
            <a:pPr indent="0" lvl="0" marL="0" marR="0" rtl="0" algn="ctr">
              <a:spcBef>
                <a:spcPts val="0"/>
              </a:spcBef>
              <a:spcAft>
                <a:spcPts val="0"/>
              </a:spcAft>
              <a:buNone/>
            </a:pPr>
            <a:r>
              <a:t/>
            </a:r>
            <a:endParaRPr sz="3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French</a:t>
            </a:r>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In the autumn term, Year 6 will learn to talk about school subjects, give opinions, tell the time, and use days and frequency phrases.</a:t>
            </a:r>
            <a:endParaRPr/>
          </a:p>
        </p:txBody>
      </p:sp>
      <p:sp>
        <p:nvSpPr>
          <p:cNvPr id="108" name="Google Shape;108;p2"/>
          <p:cNvSpPr/>
          <p:nvPr/>
        </p:nvSpPr>
        <p:spPr>
          <a:xfrm>
            <a:off x="4138287" y="4310034"/>
            <a:ext cx="3751545" cy="2391391"/>
          </a:xfrm>
          <a:prstGeom prst="roundRect">
            <a:avLst>
              <a:gd fmla="val 16667" name="adj"/>
            </a:avLst>
          </a:prstGeom>
          <a:solidFill>
            <a:srgbClr val="F2CDED"/>
          </a:solidFill>
          <a:ln cap="flat" cmpd="sng" w="19050">
            <a:solidFill>
              <a:srgbClr val="7030A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Art &amp; Design</a:t>
            </a:r>
            <a:endParaRPr/>
          </a:p>
          <a:p>
            <a:pPr indent="0" lvl="0" marL="0" marR="0" rtl="0" algn="ctr">
              <a:spcBef>
                <a:spcPts val="0"/>
              </a:spcBef>
              <a:spcAft>
                <a:spcPts val="0"/>
              </a:spcAft>
              <a:buNone/>
            </a:pPr>
            <a:r>
              <a:t/>
            </a:r>
            <a:endParaRPr sz="2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Year 6 will explore Delightful Drawing, focusing on thoughtful mark making to express ideas and emotions. They’ll study the work of Jean-Michel Basquiat, learning how his bold, expressive style can inspire their own creative drawing techniques and personal responses in art.</a:t>
            </a:r>
            <a:endParaRPr sz="3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b="1" lang="en-GB" sz="1100" u="sng">
                <a:solidFill>
                  <a:schemeClr val="dk1"/>
                </a:solidFill>
                <a:latin typeface="Comic Sans MS"/>
                <a:ea typeface="Comic Sans MS"/>
                <a:cs typeface="Comic Sans MS"/>
                <a:sym typeface="Comic Sans MS"/>
              </a:rPr>
              <a:t>Design &amp; Technology</a:t>
            </a:r>
            <a:endParaRPr/>
          </a:p>
          <a:p>
            <a:pPr indent="0" lvl="0" marL="0" marR="0" rtl="0" algn="ctr">
              <a:spcBef>
                <a:spcPts val="0"/>
              </a:spcBef>
              <a:spcAft>
                <a:spcPts val="0"/>
              </a:spcAft>
              <a:buNone/>
            </a:pPr>
            <a:r>
              <a:t/>
            </a:r>
            <a:endParaRPr sz="200" u="sng">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lang="en-GB" sz="1100">
                <a:solidFill>
                  <a:schemeClr val="dk1"/>
                </a:solidFill>
                <a:latin typeface="Comic Sans MS"/>
                <a:ea typeface="Comic Sans MS"/>
                <a:cs typeface="Comic Sans MS"/>
                <a:sym typeface="Comic Sans MS"/>
              </a:rPr>
              <a:t>This term pupils will explore construction and electrical systems by designing and building spooky, gothic-themed models. They’ll combine creativity with practical skills to incorporate simple circuits and lighting into their designs.</a:t>
            </a:r>
            <a:endParaRPr sz="1100" u="sng">
              <a:solidFill>
                <a:schemeClr val="dk1"/>
              </a:solidFill>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2025-04-03T19:29:32Z</dcterms:created>
  <dc:creator>Jessica Draycott</dc:creator>
</cp:coreProperties>
</file>